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</p:sldMasterIdLst>
  <p:notesMasterIdLst>
    <p:notesMasterId r:id="rId80"/>
  </p:notesMasterIdLst>
  <p:sldIdLst>
    <p:sldId id="256" r:id="rId25"/>
    <p:sldId id="385" r:id="rId26"/>
    <p:sldId id="333" r:id="rId27"/>
    <p:sldId id="283" r:id="rId28"/>
    <p:sldId id="339" r:id="rId29"/>
    <p:sldId id="340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6" r:id="rId39"/>
    <p:sldId id="387" r:id="rId40"/>
    <p:sldId id="330" r:id="rId41"/>
    <p:sldId id="342" r:id="rId42"/>
    <p:sldId id="388" r:id="rId43"/>
    <p:sldId id="389" r:id="rId44"/>
    <p:sldId id="390" r:id="rId45"/>
    <p:sldId id="391" r:id="rId46"/>
    <p:sldId id="392" r:id="rId47"/>
    <p:sldId id="399" r:id="rId48"/>
    <p:sldId id="393" r:id="rId49"/>
    <p:sldId id="394" r:id="rId50"/>
    <p:sldId id="403" r:id="rId51"/>
    <p:sldId id="402" r:id="rId52"/>
    <p:sldId id="400" r:id="rId53"/>
    <p:sldId id="401" r:id="rId54"/>
    <p:sldId id="395" r:id="rId55"/>
    <p:sldId id="406" r:id="rId56"/>
    <p:sldId id="404" r:id="rId57"/>
    <p:sldId id="405" r:id="rId58"/>
    <p:sldId id="415" r:id="rId59"/>
    <p:sldId id="419" r:id="rId60"/>
    <p:sldId id="425" r:id="rId61"/>
    <p:sldId id="421" r:id="rId62"/>
    <p:sldId id="422" r:id="rId63"/>
    <p:sldId id="423" r:id="rId64"/>
    <p:sldId id="424" r:id="rId65"/>
    <p:sldId id="418" r:id="rId66"/>
    <p:sldId id="426" r:id="rId67"/>
    <p:sldId id="429" r:id="rId68"/>
    <p:sldId id="431" r:id="rId69"/>
    <p:sldId id="430" r:id="rId70"/>
    <p:sldId id="432" r:id="rId71"/>
    <p:sldId id="434" r:id="rId72"/>
    <p:sldId id="444" r:id="rId73"/>
    <p:sldId id="443" r:id="rId74"/>
    <p:sldId id="442" r:id="rId75"/>
    <p:sldId id="445" r:id="rId76"/>
    <p:sldId id="446" r:id="rId77"/>
    <p:sldId id="448" r:id="rId78"/>
    <p:sldId id="299" r:id="rId7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00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456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76" Type="http://schemas.openxmlformats.org/officeDocument/2006/relationships/slide" Target="slides/slide52.xml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8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0363" y="-11790363"/>
            <a:ext cx="11790363" cy="1248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36359-3557-44F6-ABAA-B976F555F5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FC50E-25F6-4E68-B005-9CE2A47123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AFA15-CE8D-46D2-A5C7-1F1269DF0D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6875-D2B5-4AE7-B568-05EB33EE1C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C0E16-9E79-4ECE-A90B-7334BE64E1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E852D-655E-4A21-B1AA-7F845BB929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CA93C-F103-4E4E-A751-88032262DE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D4C9A-7E97-4CF9-B671-BE2511E697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D6863-3D5C-4904-8CC8-0117ECC0F1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89A50-89BE-498D-ACBE-471F0A6C95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3829-DAA0-4F0F-8E4D-BD5AF3A7C4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74717-3283-4E97-9533-8CB299AF36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56BE8-9933-4C6E-A6AE-CEB5F30AD6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4F904-450F-4B1E-8E90-B6C7FEE40C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E7329-A68D-4356-A72E-081CC3873E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C69BA-EC50-452A-8B62-D63B0F9F1B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3E603-B661-44FF-8E80-CCDE59EC1E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AF676-74BC-4AA8-8B18-426E023A78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C8CE-FA20-46DD-A224-F63DA08C8E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2D49B-10F5-4FBB-BD05-586D847AD4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29D02-EDB1-4FBC-B05B-9DC1DFF632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A1AC-D832-4EF3-92A5-F71903C922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52E60-0D32-4B38-A7B5-AD0754D9EC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9973B-9A19-44A9-A678-13134FB927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80090-EA00-4039-8640-289C86609C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95F1B-CC6D-497A-8652-284355F45B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739E9-44F2-4763-9FDB-5D6EADDA5F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C3A95-0A03-4A6B-B588-99D13C8FAE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B2B41-F179-44B2-9770-0B73D1D87A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FCA8C-3EDE-4712-AB9F-0C2F953157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F032C-913B-4313-A6CA-564570A26F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57765-C6F1-4529-A7AD-0FA89FE9BC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9B6F0-315B-45E7-83BB-F05055EBC8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D8FE9-3503-4A87-B2F3-0C3659C1FD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209D9-B99F-4C9B-9A88-53898EF543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05869-863B-4588-A21B-EA7A02434F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9A758-A461-4000-8246-39BF7BA1D9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A9FF-CF32-4217-8F9A-3BDBC145F3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AF6AC-DB4A-414E-94E0-CD26FC4B1B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25555-7162-4DC9-A2FE-164AFCBFBD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07EA9-FA42-4197-80C4-423232F05A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91584-A2A4-4C22-93EA-C298A4914D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88FC9-CA90-458C-9B50-6E7C4D6C8B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093E1-778A-4C15-AED4-3C8EAE57B5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9B12F-8C9A-4F43-B480-4C3F8D4FD4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CF472-13E5-48C6-A9B9-F567750528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DDB3F-8BEC-4D1D-A24A-B6E188802D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6294C-6E7A-431A-835A-E484E6A891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80FCE-BE03-4C93-B8BC-B49D2FC6CA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210B8-A574-41A3-83B1-9E3DF499EF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30FF-3344-4512-9888-E93297EEC0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FE82F-0B97-4D7D-A0B3-860C759A68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44AD1-3346-4EBF-97C9-E53F5E47B6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F27-15BD-4F19-83CB-FDEC714DB1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1E3E4-9242-4255-8CC7-02313CD70E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A91A6-6846-4058-9F83-EC60850025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9265-CCC6-4CF5-8204-554CDBD96C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65483-548F-4EC0-9D40-4DA90DD8F0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732B5-4B86-478C-AD9F-46BBB606FB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AADA8-B72F-40B0-9D50-9BAE053E10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1735B-6B97-4034-A051-AE5A813FC6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2C4F1-05EE-414D-ABE2-DB874E2C18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C2583-CC00-43F1-99D4-5A19309AE2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024DC-A752-4913-94AE-D0F04F7134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F1E2D-36CA-437A-91D5-6C9ED8B80A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ED4EF-95AA-4554-9DB5-3EF347BCA6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1CF9-CCA9-43AB-B4A4-984D8290C6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8F5A0-3AFF-406A-915B-9911474A6D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62A9C-6D9F-4833-AA44-81E43D6A9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37C6F-6F45-4906-AD39-A127AC5C36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32964-9999-4129-A0B5-6073906E1B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10FB-720B-40B4-B0F9-3D3CF944F8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AC466-2DD0-4871-8044-9B9006B898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7B92C-2834-4CA6-990F-676BEAF0F0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CCAC-83FF-43C1-8A05-D107FBE025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7CAB5-6FDB-478F-B214-5853BE53C4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E84F0-9C2A-4DEB-9FDD-A8058C65FD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979BB-A278-45E3-BC35-2A10575825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20842-574E-41BF-A2B3-B632AF258D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C07E-2FDE-419B-9E4F-AEFB36706A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40D2A-02AC-4E7B-97C7-08E3AB4C68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7B890-3594-4CB2-8A37-1B441EC9B6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939A-DC7E-4581-8201-F1AF75965B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E52BD-B60F-424D-97A6-340CA657EE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E031B-A8EE-45B1-8D8F-638A61E133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E2162-42A9-4715-916D-AF1D39C0CB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53DD5-FC23-4924-8A3D-56BDC3A17A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A90E-A52F-45C0-866A-A54397586C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D945-5660-419E-80E6-09EA90FF8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F0493-6D3F-4163-8A0F-E674D8F834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D3143-2052-470A-BA2D-20A4BB9583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BBEAC-FF28-4CBF-95E7-7E350BF5F6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2875-6D87-47B1-B0FD-86983F28FD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F9C8-46F2-416A-8EE4-ECF17A8A1D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33F45-33D1-4A68-92D1-DBC780196D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9EFB3-913F-47DA-A9FD-5BE9AB4BD0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F5D3-6E63-48DC-A804-4E2F11A49A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3039B-E358-4C2A-A9C2-0091E356E7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20AB9-42D3-4FB9-98CA-22759260B8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2A12-6A91-4C9F-82A3-33CF26B977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70155-9450-4CEE-9AE8-D75E84F600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DF4E1-7DC2-4C26-9073-D1EB44D237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7E1A6-C8A7-4CE4-B968-909DD4BD73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6044-1AE8-4AE7-A42D-42622C5BF5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8CC28-5769-47C4-80B9-4BA099B2BB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0EF3D-610A-4E28-8386-6B12870BCF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1C01D-60D0-42F1-8F85-F67077CE95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1AC0-9A06-4A8D-AA07-73DAE424A0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5C14E-D1BC-4A1B-A8AC-AEE831A5B4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94194-BB31-4571-B617-FA55B966A7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5A02F-C13F-413C-BC76-890695E6AD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57824-41EF-484D-AC62-5876400307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25D2C-7F9C-422F-B6C2-F70CC7653E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9FEC7-362C-4886-B3D6-E6212821C9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9A1FD-AEB2-4B29-8241-F0413116AB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3ADB0-7703-4E99-9CD9-276945BB5A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672B5-A119-4096-86F0-6CAD17612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FF916-4D24-4CC2-9EA2-6A792468DB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D4D34-A37D-4695-80A3-4B28909BD0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E2D10-06D1-4CC8-A90D-F417BCB962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23CB0-336D-4CA2-9B24-B740CA8D41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C4589-A2AE-4DE8-97F9-F139FF8653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BE502-9940-4D61-96DB-5097C83A13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D1A05-5DBC-4C94-AC5C-2008EEA826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3340-EB2E-4A5F-90DF-C2215A0776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FF630-4FC4-438B-9DCF-8A98781BFC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3ECD9-FD85-4F52-88E9-D4DF01010A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0EDEF-D217-4735-9F2D-1C70FDF48B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C1D0-A692-4B1A-9532-06F5692E40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7947B-7C12-4C66-B150-04F8FDE04E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C2BC5-110D-47D9-8F57-7C1776CA10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8A849-5A7C-4A82-BCFB-939B909F31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image" Target="../media/image2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B680EFF-40E9-4634-9D30-343BDAD867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46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64BA466-7630-4631-9E26-0E14BF9321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5DD7680-210F-4CC3-B198-2C00FBFFC7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C48A586-D417-44B8-AC6C-5294879336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ACC9548-D853-495B-9D15-F546415C88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6390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8438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946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8572F21-87A0-4871-A108-BE5CFF4423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22534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23558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2458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0011D2D-0FAD-451A-9FDA-3651C93DEB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7741A71-055B-4696-8966-880C853E49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7C7150E-BFD9-4BF3-A6B8-36406366C2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E0FCF5C-3414-4421-BC51-26AD2C2527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7C68546-E3B3-4132-BBF6-B97FA863CB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663377C-4BA9-4959-8CC3-30ABCA011F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E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2786062"/>
          </a:xfrm>
          <a:prstGeom prst="rect">
            <a:avLst/>
          </a:prstGeom>
          <a:solidFill>
            <a:srgbClr val="1895D3">
              <a:alpha val="8901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3" name="Oval 7"/>
          <p:cNvSpPr>
            <a:spLocks noChangeArrowheads="1"/>
          </p:cNvSpPr>
          <p:nvPr/>
        </p:nvSpPr>
        <p:spPr bwMode="auto">
          <a:xfrm>
            <a:off x="395288" y="2060575"/>
            <a:ext cx="900112" cy="9001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4" name="Oval 9"/>
          <p:cNvSpPr>
            <a:spLocks noChangeArrowheads="1"/>
          </p:cNvSpPr>
          <p:nvPr/>
        </p:nvSpPr>
        <p:spPr bwMode="auto">
          <a:xfrm>
            <a:off x="107950" y="3141663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5" name="Oval 10"/>
          <p:cNvSpPr>
            <a:spLocks noChangeArrowheads="1"/>
          </p:cNvSpPr>
          <p:nvPr/>
        </p:nvSpPr>
        <p:spPr bwMode="auto">
          <a:xfrm>
            <a:off x="179388" y="4005263"/>
            <a:ext cx="719137" cy="7207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60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6" name="Oval 11"/>
          <p:cNvSpPr>
            <a:spLocks noChangeArrowheads="1"/>
          </p:cNvSpPr>
          <p:nvPr/>
        </p:nvSpPr>
        <p:spPr bwMode="auto">
          <a:xfrm>
            <a:off x="220663" y="3692525"/>
            <a:ext cx="576262" cy="5746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7" name="Oval 18"/>
          <p:cNvSpPr>
            <a:spLocks noChangeArrowheads="1"/>
          </p:cNvSpPr>
          <p:nvPr/>
        </p:nvSpPr>
        <p:spPr bwMode="auto">
          <a:xfrm>
            <a:off x="1116013" y="2205038"/>
            <a:ext cx="1260475" cy="12604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8" name="Oval 19"/>
          <p:cNvSpPr>
            <a:spLocks noChangeArrowheads="1"/>
          </p:cNvSpPr>
          <p:nvPr/>
        </p:nvSpPr>
        <p:spPr bwMode="auto">
          <a:xfrm>
            <a:off x="2195513" y="2420938"/>
            <a:ext cx="576262" cy="5762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9" name="Oval 22"/>
          <p:cNvSpPr>
            <a:spLocks noChangeArrowheads="1"/>
          </p:cNvSpPr>
          <p:nvPr/>
        </p:nvSpPr>
        <p:spPr bwMode="auto">
          <a:xfrm>
            <a:off x="2111375" y="354965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0" name="Oval 23"/>
          <p:cNvSpPr>
            <a:spLocks noChangeArrowheads="1"/>
          </p:cNvSpPr>
          <p:nvPr/>
        </p:nvSpPr>
        <p:spPr bwMode="auto">
          <a:xfrm>
            <a:off x="2338388" y="3621088"/>
            <a:ext cx="576262" cy="5762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1" name="Oval 24"/>
          <p:cNvSpPr>
            <a:spLocks noChangeArrowheads="1"/>
          </p:cNvSpPr>
          <p:nvPr/>
        </p:nvSpPr>
        <p:spPr bwMode="auto">
          <a:xfrm>
            <a:off x="4198938" y="3352800"/>
            <a:ext cx="971550" cy="9715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26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2" name="Oval 25"/>
          <p:cNvSpPr>
            <a:spLocks noChangeArrowheads="1"/>
          </p:cNvSpPr>
          <p:nvPr/>
        </p:nvSpPr>
        <p:spPr bwMode="auto">
          <a:xfrm>
            <a:off x="3995738" y="3644900"/>
            <a:ext cx="576262" cy="57626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3" name="Oval 26"/>
          <p:cNvSpPr>
            <a:spLocks noChangeArrowheads="1"/>
          </p:cNvSpPr>
          <p:nvPr/>
        </p:nvSpPr>
        <p:spPr bwMode="auto">
          <a:xfrm>
            <a:off x="5940425" y="3502025"/>
            <a:ext cx="971550" cy="9715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4" name="Oval 27"/>
          <p:cNvSpPr>
            <a:spLocks noChangeArrowheads="1"/>
          </p:cNvSpPr>
          <p:nvPr/>
        </p:nvSpPr>
        <p:spPr bwMode="auto">
          <a:xfrm>
            <a:off x="4787900" y="2781300"/>
            <a:ext cx="719138" cy="7191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42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5" name="Oval 28"/>
          <p:cNvSpPr>
            <a:spLocks noChangeArrowheads="1"/>
          </p:cNvSpPr>
          <p:nvPr/>
        </p:nvSpPr>
        <p:spPr bwMode="auto">
          <a:xfrm>
            <a:off x="6300788" y="4005263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6" name="Oval 29"/>
          <p:cNvSpPr>
            <a:spLocks noChangeArrowheads="1"/>
          </p:cNvSpPr>
          <p:nvPr/>
        </p:nvSpPr>
        <p:spPr bwMode="auto">
          <a:xfrm>
            <a:off x="6105525" y="285908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7" name="Oval 30"/>
          <p:cNvSpPr>
            <a:spLocks noChangeArrowheads="1"/>
          </p:cNvSpPr>
          <p:nvPr/>
        </p:nvSpPr>
        <p:spPr bwMode="auto">
          <a:xfrm>
            <a:off x="6873875" y="3108325"/>
            <a:ext cx="576263" cy="57626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8" name="Oval 31"/>
          <p:cNvSpPr>
            <a:spLocks noChangeArrowheads="1"/>
          </p:cNvSpPr>
          <p:nvPr/>
        </p:nvSpPr>
        <p:spPr bwMode="auto">
          <a:xfrm>
            <a:off x="6804025" y="3573463"/>
            <a:ext cx="576263" cy="5762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9" name="Oval 32"/>
          <p:cNvSpPr>
            <a:spLocks noChangeArrowheads="1"/>
          </p:cNvSpPr>
          <p:nvPr/>
        </p:nvSpPr>
        <p:spPr bwMode="auto">
          <a:xfrm>
            <a:off x="7689850" y="2782888"/>
            <a:ext cx="720725" cy="71913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0" name="Oval 33"/>
          <p:cNvSpPr>
            <a:spLocks noChangeArrowheads="1"/>
          </p:cNvSpPr>
          <p:nvPr/>
        </p:nvSpPr>
        <p:spPr bwMode="auto">
          <a:xfrm>
            <a:off x="8553450" y="2389188"/>
            <a:ext cx="576263" cy="5762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1" name="Oval 34"/>
          <p:cNvSpPr>
            <a:spLocks noChangeArrowheads="1"/>
          </p:cNvSpPr>
          <p:nvPr/>
        </p:nvSpPr>
        <p:spPr bwMode="auto">
          <a:xfrm>
            <a:off x="7854950" y="201295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2" name="Oval 35"/>
          <p:cNvSpPr>
            <a:spLocks noChangeArrowheads="1"/>
          </p:cNvSpPr>
          <p:nvPr/>
        </p:nvSpPr>
        <p:spPr bwMode="auto">
          <a:xfrm>
            <a:off x="8659813" y="4171950"/>
            <a:ext cx="576262" cy="5746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3" name="Oval 36"/>
          <p:cNvSpPr>
            <a:spLocks noChangeArrowheads="1"/>
          </p:cNvSpPr>
          <p:nvPr/>
        </p:nvSpPr>
        <p:spPr bwMode="auto">
          <a:xfrm>
            <a:off x="7885113" y="4510088"/>
            <a:ext cx="719137" cy="71913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4" name="Oval 37"/>
          <p:cNvSpPr>
            <a:spLocks noChangeArrowheads="1"/>
          </p:cNvSpPr>
          <p:nvPr/>
        </p:nvSpPr>
        <p:spPr bwMode="auto">
          <a:xfrm>
            <a:off x="7007225" y="3790950"/>
            <a:ext cx="971550" cy="9715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26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5" name="Text Box 43"/>
          <p:cNvSpPr txBox="1">
            <a:spLocks noChangeArrowheads="1"/>
          </p:cNvSpPr>
          <p:nvPr/>
        </p:nvSpPr>
        <p:spPr bwMode="auto">
          <a:xfrm>
            <a:off x="900113" y="2565400"/>
            <a:ext cx="244792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n-US" sz="1200" b="1" i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n-US" sz="1200" b="1" i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26" name="标题 1"/>
          <p:cNvSpPr txBox="1">
            <a:spLocks noChangeArrowheads="1"/>
          </p:cNvSpPr>
          <p:nvPr/>
        </p:nvSpPr>
        <p:spPr bwMode="auto">
          <a:xfrm>
            <a:off x="142844" y="2071678"/>
            <a:ext cx="8786874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毕业论文写作过程中</a:t>
            </a:r>
            <a:endParaRPr lang="en-US" altLang="zh-CN" sz="40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文献资料的查找与利用</a:t>
            </a:r>
          </a:p>
          <a:p>
            <a:pPr algn="ctr"/>
            <a:r>
              <a:rPr lang="zh-CN" altLang="en-US" sz="4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28" name="Picture 2"/>
          <p:cNvPicPr>
            <a:picLocks noChangeAspect="1" noChangeArrowheads="1"/>
          </p:cNvPicPr>
          <p:nvPr/>
        </p:nvPicPr>
        <p:blipFill>
          <a:blip r:embed="rId2">
            <a:lum bright="-8000"/>
          </a:blip>
          <a:srcRect/>
          <a:stretch>
            <a:fillRect/>
          </a:stretch>
        </p:blipFill>
        <p:spPr bwMode="auto">
          <a:xfrm>
            <a:off x="7572375" y="6000750"/>
            <a:ext cx="1333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 30"/>
          <p:cNvSpPr/>
          <p:nvPr/>
        </p:nvSpPr>
        <p:spPr>
          <a:xfrm>
            <a:off x="2285984" y="5500702"/>
            <a:ext cx="4572000" cy="928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  <a:ea typeface="+mn-ea"/>
              </a:rPr>
              <a:t>主讲人：杜少霞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n-ea"/>
                <a:ea typeface="+mn-ea"/>
              </a:rPr>
              <a:t>2014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ea typeface="+mn-ea"/>
              </a:rPr>
              <a:t>年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ea typeface="+mn-ea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ea typeface="+mn-ea"/>
              </a:rPr>
              <a:t>月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ea typeface="+mn-ea"/>
              </a:rPr>
              <a:t>9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ea typeface="+mn-ea"/>
              </a:rPr>
              <a:t>日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6" y="2869768"/>
            <a:ext cx="6519890" cy="384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 rot="16200000" flipH="1">
            <a:off x="2204244" y="302717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357188" y="2259010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2" name="TextBox 36"/>
          <p:cNvSpPr txBox="1">
            <a:spLocks noChangeArrowheads="1"/>
          </p:cNvSpPr>
          <p:nvPr/>
        </p:nvSpPr>
        <p:spPr bwMode="auto">
          <a:xfrm>
            <a:off x="428596" y="1357298"/>
            <a:ext cx="3806826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毕业论文的整体结构格式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zh-CN" altLang="en-US" sz="4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毕业论文概述  </a:t>
            </a:r>
            <a:endParaRPr lang="zh-CN" altLang="en-US" sz="4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71472" y="2285992"/>
            <a:ext cx="3429024" cy="760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主体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（引言</a:t>
            </a:r>
            <a:r>
              <a:rPr lang="en-US" altLang="zh-CN" sz="2400" b="1" dirty="0" smtClean="0">
                <a:solidFill>
                  <a:schemeClr val="tx1"/>
                </a:solidFill>
                <a:ea typeface="华文新魏" pitchFamily="2" charset="-122"/>
              </a:rPr>
              <a:t>/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绪论、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正文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、结论、致谢、参考文献）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714744" y="5993308"/>
            <a:ext cx="2714644" cy="364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000" b="1" dirty="0" smtClean="0">
                <a:solidFill>
                  <a:srgbClr val="FF0000"/>
                </a:solidFill>
                <a:ea typeface="华文新魏" pitchFamily="2" charset="-122"/>
              </a:rPr>
              <a:t>正文</a:t>
            </a: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是论文的核心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 rot="16200000" flipH="1">
            <a:off x="2204244" y="302717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357188" y="2259010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2" name="TextBox 36"/>
          <p:cNvSpPr txBox="1">
            <a:spLocks noChangeArrowheads="1"/>
          </p:cNvSpPr>
          <p:nvPr/>
        </p:nvSpPr>
        <p:spPr bwMode="auto">
          <a:xfrm>
            <a:off x="428596" y="1357298"/>
            <a:ext cx="3806826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毕业论文的整体结构格式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zh-CN" altLang="en-US" sz="4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毕业论文概述  </a:t>
            </a:r>
            <a:endParaRPr lang="zh-CN" altLang="en-US" sz="4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5"/>
            <a:ext cx="8072494" cy="452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28596" y="5509913"/>
            <a:ext cx="4000528" cy="7051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000" b="1" dirty="0" smtClean="0">
                <a:solidFill>
                  <a:srgbClr val="C00000"/>
                </a:solidFill>
                <a:ea typeface="华文新魏" pitchFamily="2" charset="-122"/>
              </a:rPr>
              <a:t>结论</a:t>
            </a: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（论文）是全文的总结。要准确、完整、明确、精练表格</a:t>
            </a:r>
            <a:endParaRPr lang="zh-CN" altLang="en-US" sz="2000" b="1" dirty="0" smtClean="0">
              <a:solidFill>
                <a:srgbClr val="C00000"/>
              </a:solidFill>
              <a:ea typeface="华文新魏" pitchFamily="2" charset="-122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929190" y="5072074"/>
            <a:ext cx="3929090" cy="1386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000" b="1" dirty="0" smtClean="0">
                <a:solidFill>
                  <a:srgbClr val="C00000"/>
                </a:solidFill>
                <a:ea typeface="华文新魏" pitchFamily="2" charset="-122"/>
              </a:rPr>
              <a:t>参考文献</a:t>
            </a: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反映作者的治学态度、反映作者的工作起点、论文主题的历史渊源与研究进程</a:t>
            </a:r>
          </a:p>
          <a:p>
            <a:pPr defTabSz="914400">
              <a:buSzTx/>
            </a:pP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参考文献数量要求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71472" y="2285992"/>
            <a:ext cx="3429024" cy="760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主体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（引言</a:t>
            </a:r>
            <a:r>
              <a:rPr lang="en-US" altLang="zh-CN" sz="2400" b="1" dirty="0" smtClean="0">
                <a:solidFill>
                  <a:schemeClr val="tx1"/>
                </a:solidFill>
                <a:ea typeface="华文新魏" pitchFamily="2" charset="-122"/>
              </a:rPr>
              <a:t>/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绪论、正文、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结论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、致谢、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参考文献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 rot="16200000" flipH="1">
            <a:off x="2204244" y="302717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357188" y="2259010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2" name="TextBox 36"/>
          <p:cNvSpPr txBox="1">
            <a:spLocks noChangeArrowheads="1"/>
          </p:cNvSpPr>
          <p:nvPr/>
        </p:nvSpPr>
        <p:spPr bwMode="auto">
          <a:xfrm>
            <a:off x="428596" y="1357298"/>
            <a:ext cx="3806826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毕业论文的整体结构格式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zh-CN" altLang="en-US" sz="4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毕业论文概述  </a:t>
            </a:r>
            <a:endParaRPr lang="zh-CN" altLang="en-US" sz="4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5"/>
            <a:ext cx="8072494" cy="452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28596" y="5509913"/>
            <a:ext cx="4000528" cy="7051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000" b="1" dirty="0" smtClean="0">
                <a:solidFill>
                  <a:srgbClr val="C00000"/>
                </a:solidFill>
                <a:ea typeface="华文新魏" pitchFamily="2" charset="-122"/>
              </a:rPr>
              <a:t>结论</a:t>
            </a: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（论文）是全文的总结。要准确、完整、明确、精练表格</a:t>
            </a:r>
            <a:endParaRPr lang="zh-CN" altLang="en-US" sz="2000" b="1" dirty="0" smtClean="0">
              <a:solidFill>
                <a:srgbClr val="C00000"/>
              </a:solidFill>
              <a:ea typeface="华文新魏" pitchFamily="2" charset="-122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929190" y="5072074"/>
            <a:ext cx="3929090" cy="1386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000" b="1" dirty="0" smtClean="0">
                <a:solidFill>
                  <a:srgbClr val="C00000"/>
                </a:solidFill>
                <a:ea typeface="华文新魏" pitchFamily="2" charset="-122"/>
              </a:rPr>
              <a:t>参考文献</a:t>
            </a: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反映作者的治学态度、反映作者的工作起点、论文主题的历史渊源与研究进程</a:t>
            </a:r>
          </a:p>
          <a:p>
            <a:pPr defTabSz="914400">
              <a:buSzTx/>
            </a:pP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参考文献数量要求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71472" y="2285992"/>
            <a:ext cx="3429024" cy="760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主体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（引言</a:t>
            </a:r>
            <a:r>
              <a:rPr lang="en-US" altLang="zh-CN" sz="2400" b="1" dirty="0" smtClean="0">
                <a:solidFill>
                  <a:schemeClr val="tx1"/>
                </a:solidFill>
                <a:ea typeface="华文新魏" pitchFamily="2" charset="-122"/>
              </a:rPr>
              <a:t>/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绪论、正文、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结论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、致谢、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参考文献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 rot="16200000" flipH="1">
            <a:off x="2204244" y="302717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357188" y="2259010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2" name="TextBox 36"/>
          <p:cNvSpPr txBox="1">
            <a:spLocks noChangeArrowheads="1"/>
          </p:cNvSpPr>
          <p:nvPr/>
        </p:nvSpPr>
        <p:spPr bwMode="auto">
          <a:xfrm>
            <a:off x="428596" y="1285860"/>
            <a:ext cx="3806826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致谢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zh-CN" altLang="en-US" sz="4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毕业论文概述  </a:t>
            </a:r>
            <a:endParaRPr lang="zh-CN" altLang="en-US" sz="4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6843728" cy="45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702" name="TextBox 36"/>
          <p:cNvSpPr txBox="1">
            <a:spLocks noChangeArrowheads="1"/>
          </p:cNvSpPr>
          <p:nvPr/>
        </p:nvSpPr>
        <p:spPr bwMode="auto">
          <a:xfrm>
            <a:off x="-32" y="1000108"/>
            <a:ext cx="8501122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华中科技大学武昌分校专科学生毕业设计（论文）工作流程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zh-CN" altLang="en-US" sz="4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毕业论文概述  </a:t>
            </a:r>
            <a:endParaRPr lang="zh-CN" altLang="en-US" sz="4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9725"/>
            <a:ext cx="61150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 rot="16200000" flipH="1">
            <a:off x="2204244" y="302717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357188" y="2259010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2" name="TextBox 36"/>
          <p:cNvSpPr txBox="1">
            <a:spLocks noChangeArrowheads="1"/>
          </p:cNvSpPr>
          <p:nvPr/>
        </p:nvSpPr>
        <p:spPr bwMode="auto">
          <a:xfrm>
            <a:off x="-32" y="1214422"/>
            <a:ext cx="8358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华中科技大学武昌分校本科毕业设计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论文撰写规范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解读</a:t>
            </a: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zh-CN" altLang="en-US" sz="4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毕业论文概述  </a:t>
            </a:r>
            <a:endParaRPr lang="zh-CN" altLang="en-US" sz="4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71472" y="2285992"/>
            <a:ext cx="3429024" cy="391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en-US" altLang="zh-CN" sz="2400" b="1" dirty="0" smtClean="0">
                <a:solidFill>
                  <a:srgbClr val="C00000"/>
                </a:solidFill>
                <a:ea typeface="华文新魏" pitchFamily="2" charset="-122"/>
              </a:rPr>
              <a:t>《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管理办法</a:t>
            </a:r>
            <a:r>
              <a:rPr lang="en-US" altLang="zh-CN" sz="2400" b="1" dirty="0" smtClean="0">
                <a:solidFill>
                  <a:srgbClr val="C00000"/>
                </a:solidFill>
                <a:ea typeface="华文新魏" pitchFamily="2" charset="-122"/>
              </a:rPr>
              <a:t>》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及附件</a:t>
            </a:r>
            <a:endParaRPr lang="zh-CN" altLang="en-US" sz="2400" b="1" dirty="0" smtClean="0">
              <a:solidFill>
                <a:schemeClr val="tx1"/>
              </a:solidFill>
              <a:ea typeface="华文新魏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000240"/>
            <a:ext cx="4476520" cy="45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7174" y="2571744"/>
            <a:ext cx="4976826" cy="398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752850"/>
            <a:ext cx="57531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4"/>
          <p:cNvSpPr txBox="1">
            <a:spLocks noGrp="1" noChangeArrowheads="1"/>
          </p:cNvSpPr>
          <p:nvPr/>
        </p:nvSpPr>
        <p:spPr bwMode="auto">
          <a:xfrm>
            <a:off x="0" y="6492875"/>
            <a:ext cx="642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6D9A48B-D21F-4AEC-931C-745DB1325BA0}" type="slidenum">
              <a:rPr lang="zh-CN" altLang="en-US" sz="1600">
                <a:latin typeface="Verdana" pitchFamily="34" charset="0"/>
                <a:ea typeface="微软雅黑" pitchFamily="34" charset="-122"/>
              </a:rPr>
              <a:pPr/>
              <a:t>16</a:t>
            </a:fld>
            <a:endParaRPr lang="zh-CN" altLang="en-US" sz="1600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6627" name="标题 1"/>
          <p:cNvSpPr txBox="1">
            <a:spLocks noChangeArrowheads="1"/>
          </p:cNvSpPr>
          <p:nvPr/>
        </p:nvSpPr>
        <p:spPr bwMode="auto">
          <a:xfrm>
            <a:off x="500063" y="714361"/>
            <a:ext cx="7286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4000" b="1" dirty="0" smtClean="0">
                <a:solidFill>
                  <a:srgbClr val="002060"/>
                </a:solidFill>
                <a:latin typeface="Verdana" pitchFamily="34" charset="0"/>
                <a:ea typeface="微软雅黑" pitchFamily="34" charset="-122"/>
              </a:rPr>
              <a:t>提纲</a:t>
            </a:r>
            <a:endParaRPr lang="zh-CN" altLang="en-US" sz="4000" b="1" dirty="0">
              <a:solidFill>
                <a:srgbClr val="002060"/>
              </a:solidFill>
              <a:latin typeface="Verdana" pitchFamily="34" charset="0"/>
              <a:ea typeface="微软雅黑" pitchFamily="34" charset="-122"/>
            </a:endParaRPr>
          </a:p>
        </p:txBody>
      </p:sp>
      <p:grpSp>
        <p:nvGrpSpPr>
          <p:cNvPr id="2" name="组合 53"/>
          <p:cNvGrpSpPr>
            <a:grpSpLocks/>
          </p:cNvGrpSpPr>
          <p:nvPr/>
        </p:nvGrpSpPr>
        <p:grpSpPr bwMode="auto">
          <a:xfrm>
            <a:off x="571500" y="2114566"/>
            <a:ext cx="7479888" cy="600055"/>
            <a:chOff x="571500" y="1071563"/>
            <a:chExt cx="7715250" cy="57148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71500" y="1071563"/>
              <a:ext cx="717550" cy="514665"/>
              <a:chOff x="0" y="0"/>
              <a:chExt cx="1549" cy="1351"/>
            </a:xfrm>
          </p:grpSpPr>
          <p:sp>
            <p:nvSpPr>
              <p:cNvPr id="26675" name="AutoShape 9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6" name="AutoShap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7" name="AutoShape 11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0E223A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72" name="Line 16"/>
            <p:cNvSpPr>
              <a:spLocks noChangeShapeType="1"/>
            </p:cNvSpPr>
            <p:nvPr/>
          </p:nvSpPr>
          <p:spPr bwMode="auto">
            <a:xfrm>
              <a:off x="1144588" y="1543013"/>
              <a:ext cx="7142162" cy="13096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73" name="Text Box 17"/>
            <p:cNvSpPr txBox="1">
              <a:spLocks noChangeArrowheads="1"/>
            </p:cNvSpPr>
            <p:nvPr/>
          </p:nvSpPr>
          <p:spPr bwMode="auto">
            <a:xfrm>
              <a:off x="1500188" y="1130494"/>
              <a:ext cx="2412704" cy="498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毕业论文概述</a:t>
              </a:r>
              <a:endPara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674" name="Text Box 18"/>
            <p:cNvSpPr txBox="1">
              <a:spLocks noChangeArrowheads="1"/>
            </p:cNvSpPr>
            <p:nvPr/>
          </p:nvSpPr>
          <p:spPr bwMode="auto">
            <a:xfrm>
              <a:off x="757238" y="1086115"/>
              <a:ext cx="451721" cy="556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3200" b="1" dirty="0"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71500" y="3123845"/>
            <a:ext cx="7479888" cy="590907"/>
            <a:chOff x="0" y="0"/>
            <a:chExt cx="5165" cy="457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26668" name="AutoShape 13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9" name="AutoShap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0" name="AutoShape 15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592524"/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65" name="Line 19"/>
            <p:cNvSpPr>
              <a:spLocks noChangeShapeType="1"/>
            </p:cNvSpPr>
            <p:nvPr/>
          </p:nvSpPr>
          <p:spPr bwMode="auto">
            <a:xfrm>
              <a:off x="384" y="384"/>
              <a:ext cx="4781" cy="1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66" name="Text Box 20"/>
            <p:cNvSpPr txBox="1">
              <a:spLocks noChangeArrowheads="1"/>
            </p:cNvSpPr>
            <p:nvPr/>
          </p:nvSpPr>
          <p:spPr bwMode="auto">
            <a:xfrm>
              <a:off x="638" y="48"/>
              <a:ext cx="335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如何全面收集和利用文献资源</a:t>
              </a:r>
              <a:endParaRPr lang="zh-CN" altLang="en-US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667" name="Text Box 21"/>
            <p:cNvSpPr txBox="1">
              <a:spLocks noChangeArrowheads="1"/>
            </p:cNvSpPr>
            <p:nvPr/>
          </p:nvSpPr>
          <p:spPr bwMode="auto">
            <a:xfrm>
              <a:off x="99" y="5"/>
              <a:ext cx="302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3200" b="1" dirty="0"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71500" y="4101995"/>
            <a:ext cx="7479888" cy="612889"/>
            <a:chOff x="0" y="0"/>
            <a:chExt cx="5165" cy="474"/>
          </a:xfrm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26661" name="AutoShape 23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2" name="AutoShap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3" name="AutoShape 25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0E223A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58" name="Line 30"/>
            <p:cNvSpPr>
              <a:spLocks noChangeShapeType="1"/>
            </p:cNvSpPr>
            <p:nvPr/>
          </p:nvSpPr>
          <p:spPr bwMode="auto">
            <a:xfrm flipV="1">
              <a:off x="384" y="382"/>
              <a:ext cx="4781" cy="2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59" name="Text Box 31"/>
            <p:cNvSpPr txBox="1">
              <a:spLocks noChangeArrowheads="1"/>
            </p:cNvSpPr>
            <p:nvPr/>
          </p:nvSpPr>
          <p:spPr bwMode="auto">
            <a:xfrm>
              <a:off x="664" y="48"/>
              <a:ext cx="3599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学位论文写作中的文献检索示例</a:t>
              </a:r>
              <a:endPara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660" name="Text Box 32"/>
            <p:cNvSpPr txBox="1">
              <a:spLocks noChangeArrowheads="1"/>
            </p:cNvSpPr>
            <p:nvPr/>
          </p:nvSpPr>
          <p:spPr bwMode="auto">
            <a:xfrm>
              <a:off x="99" y="22"/>
              <a:ext cx="302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3200" b="1" dirty="0"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</p:grpSp>
    </p:spTree>
  </p:cSld>
  <p:clrMapOvr>
    <a:masterClrMapping/>
  </p:clrMapOvr>
  <p:transition advTm="486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0725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900113" y="1928802"/>
            <a:ext cx="774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文献资源类型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579438" y="3286124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579438" y="4324358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900113" y="3000372"/>
            <a:ext cx="774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2.2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文献检索步骤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900113" y="4071942"/>
            <a:ext cx="774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lnSpc>
                <a:spcPct val="150000"/>
              </a:lnSpc>
              <a:spcBef>
                <a:spcPts val="638"/>
              </a:spcBef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2.3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文献检索技术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571472" y="2143116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571472" y="5181614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857224" y="4991083"/>
            <a:ext cx="7743825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lnSpc>
                <a:spcPct val="150000"/>
              </a:lnSpc>
              <a:spcBef>
                <a:spcPts val="638"/>
              </a:spcBef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2.4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文献检索常用方法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4" grpId="0" animBg="1" autoUpdateAnimBg="0"/>
      <p:bldP spid="15" grpId="0" animBg="1" autoUpdateAnimBg="0"/>
      <p:bldP spid="16" grpId="0" autoUpdateAnimBg="0"/>
      <p:bldP spid="17" grpId="0" autoUpdateAnimBg="0"/>
      <p:bldP spid="19" grpId="1" animBg="1"/>
      <p:bldP spid="10" grpId="0" animBg="1" autoUpdateAnimBg="0"/>
      <p:bldP spid="1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0" name="TextBox 36"/>
          <p:cNvSpPr txBox="1">
            <a:spLocks noChangeArrowheads="1"/>
          </p:cNvSpPr>
          <p:nvPr/>
        </p:nvSpPr>
        <p:spPr bwMode="auto">
          <a:xfrm>
            <a:off x="642938" y="1214438"/>
            <a:ext cx="2735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2.1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文献资源类型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971578" y="2071678"/>
            <a:ext cx="1814472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馆藏纸质资源</a:t>
            </a:r>
            <a:endParaRPr lang="zh-CN" altLang="en-US" sz="20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2252663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38" y="2638447"/>
            <a:ext cx="67437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0" name="TextBox 36"/>
          <p:cNvSpPr txBox="1">
            <a:spLocks noChangeArrowheads="1"/>
          </p:cNvSpPr>
          <p:nvPr/>
        </p:nvSpPr>
        <p:spPr bwMode="auto">
          <a:xfrm>
            <a:off x="642938" y="1214438"/>
            <a:ext cx="2735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2.1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文献资源类型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971578" y="2071678"/>
            <a:ext cx="1814472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馆藏数字资源</a:t>
            </a:r>
            <a:endParaRPr lang="zh-CN" altLang="en-US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2252663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662242"/>
            <a:ext cx="7186001" cy="391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届本科毕业设计</a:t>
            </a:r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论文工作进度安排表  </a:t>
            </a:r>
            <a:endParaRPr lang="zh-CN" altLang="en-US" sz="3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5946753" cy="549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0" name="TextBox 36"/>
          <p:cNvSpPr txBox="1">
            <a:spLocks noChangeArrowheads="1"/>
          </p:cNvSpPr>
          <p:nvPr/>
        </p:nvSpPr>
        <p:spPr bwMode="auto">
          <a:xfrm>
            <a:off x="642938" y="1214438"/>
            <a:ext cx="2735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2.1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文献资源类型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2252663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928662" y="2072120"/>
            <a:ext cx="7715304" cy="96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开放获取的学术资源</a:t>
            </a: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把同行评议过的科学论文或学术文献放到互联网上。用户可以免费获得。是网络上重要的共享学术信息资源的一种模式。</a:t>
            </a:r>
            <a:endParaRPr lang="zh-CN" altLang="en-US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00438"/>
            <a:ext cx="6438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000504"/>
            <a:ext cx="6705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0" name="TextBox 36"/>
          <p:cNvSpPr txBox="1">
            <a:spLocks noChangeArrowheads="1"/>
          </p:cNvSpPr>
          <p:nvPr/>
        </p:nvSpPr>
        <p:spPr bwMode="auto">
          <a:xfrm>
            <a:off x="642938" y="1214438"/>
            <a:ext cx="2735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2.1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文献资源类型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2252663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928662" y="2071678"/>
            <a:ext cx="7600950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en-US" altLang="zh-CN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Google</a:t>
            </a: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学术搜索</a:t>
            </a:r>
            <a:endParaRPr lang="zh-CN" altLang="en-US" sz="20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19397"/>
            <a:ext cx="65817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286256"/>
            <a:ext cx="65341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矩形 21"/>
          <p:cNvSpPr/>
          <p:nvPr/>
        </p:nvSpPr>
        <p:spPr bwMode="auto">
          <a:xfrm>
            <a:off x="6715140" y="5286388"/>
            <a:ext cx="1714512" cy="571504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429000"/>
            <a:ext cx="54483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21" grpId="0" autoUpdateAnimBg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0" name="TextBox 36"/>
          <p:cNvSpPr txBox="1">
            <a:spLocks noChangeArrowheads="1"/>
          </p:cNvSpPr>
          <p:nvPr/>
        </p:nvSpPr>
        <p:spPr bwMode="auto">
          <a:xfrm>
            <a:off x="642938" y="1214438"/>
            <a:ext cx="2735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2.2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文献检索步骤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42976" y="2571744"/>
            <a:ext cx="6842125" cy="2700337"/>
            <a:chOff x="1439863" y="2744788"/>
            <a:chExt cx="6842125" cy="2700337"/>
          </a:xfrm>
        </p:grpSpPr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1655763" y="2852738"/>
              <a:ext cx="793750" cy="2413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endParaRPr kumimoji="1" lang="zh-CN" altLang="zh-CN" sz="4000" u="sng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1439863" y="2781300"/>
              <a:ext cx="719137" cy="2592388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ctr"/>
              <a:endParaRPr kumimoji="1" lang="zh-CN" altLang="zh-CN" sz="4000" u="sng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3455988" y="2816225"/>
              <a:ext cx="757237" cy="2627313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543550" y="2781300"/>
              <a:ext cx="757238" cy="2592388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7524750" y="2744788"/>
              <a:ext cx="757238" cy="2628900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ctr"/>
              <a:endParaRPr kumimoji="1" lang="zh-CN" altLang="zh-CN" sz="4000" u="sng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1476375" y="2997200"/>
              <a:ext cx="611188" cy="20526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 fontAlgn="ctr"/>
              <a:r>
                <a:rPr kumimoji="1" lang="zh-CN" altLang="en-US" sz="2800" dirty="0">
                  <a:solidFill>
                    <a:srgbClr val="FF6600"/>
                  </a:solidFill>
                  <a:latin typeface="Times New Roman" pitchFamily="18" charset="0"/>
                  <a:ea typeface="隶书" pitchFamily="49" charset="-122"/>
                </a:rPr>
                <a:t>课题分析</a:t>
              </a:r>
            </a:p>
          </p:txBody>
        </p:sp>
        <p:sp>
          <p:nvSpPr>
            <p:cNvPr id="28" name="AutoShape 9"/>
            <p:cNvSpPr>
              <a:spLocks noChangeArrowheads="1"/>
            </p:cNvSpPr>
            <p:nvPr/>
          </p:nvSpPr>
          <p:spPr bwMode="auto">
            <a:xfrm>
              <a:off x="2447925" y="3716338"/>
              <a:ext cx="936625" cy="360362"/>
            </a:xfrm>
            <a:prstGeom prst="homePlate">
              <a:avLst>
                <a:gd name="adj" fmla="val 6497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29" name="AutoShape 10"/>
            <p:cNvSpPr>
              <a:spLocks noChangeArrowheads="1"/>
            </p:cNvSpPr>
            <p:nvPr/>
          </p:nvSpPr>
          <p:spPr bwMode="auto">
            <a:xfrm>
              <a:off x="4500563" y="3824288"/>
              <a:ext cx="936625" cy="360362"/>
            </a:xfrm>
            <a:prstGeom prst="homePlate">
              <a:avLst>
                <a:gd name="adj" fmla="val 6497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30" name="AutoShape 11"/>
            <p:cNvSpPr>
              <a:spLocks noChangeArrowheads="1"/>
            </p:cNvSpPr>
            <p:nvPr/>
          </p:nvSpPr>
          <p:spPr bwMode="auto">
            <a:xfrm>
              <a:off x="6516688" y="3824288"/>
              <a:ext cx="936625" cy="360362"/>
            </a:xfrm>
            <a:prstGeom prst="homePlate">
              <a:avLst>
                <a:gd name="adj" fmla="val 6497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3527425" y="2852738"/>
              <a:ext cx="611188" cy="2592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kumimoji="1" lang="zh-CN" altLang="en-US" sz="2800" dirty="0">
                  <a:solidFill>
                    <a:srgbClr val="FF6600"/>
                  </a:solidFill>
                  <a:latin typeface="Times New Roman" pitchFamily="18" charset="0"/>
                  <a:ea typeface="隶书" pitchFamily="49" charset="-122"/>
                </a:rPr>
                <a:t>选择相关信息源</a:t>
              </a: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5616575" y="2889250"/>
              <a:ext cx="611188" cy="23764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kumimoji="1" lang="zh-CN" altLang="en-US" sz="2800" dirty="0">
                  <a:solidFill>
                    <a:srgbClr val="FF6600"/>
                  </a:solidFill>
                  <a:latin typeface="Times New Roman" pitchFamily="18" charset="0"/>
                  <a:ea typeface="隶书" pitchFamily="49" charset="-122"/>
                </a:rPr>
                <a:t>构造检索式</a:t>
              </a: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7451725" y="2889250"/>
              <a:ext cx="793750" cy="2305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endParaRPr kumimoji="1" lang="zh-CN" altLang="zh-CN" sz="4000" u="sng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7634288" y="2852738"/>
              <a:ext cx="611187" cy="2413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kumimoji="1" lang="zh-CN" altLang="en-US" sz="2800" dirty="0">
                  <a:solidFill>
                    <a:srgbClr val="FF6600"/>
                  </a:solidFill>
                  <a:latin typeface="Times New Roman" pitchFamily="18" charset="0"/>
                  <a:ea typeface="隶书" pitchFamily="49" charset="-122"/>
                </a:rPr>
                <a:t>调整检索策略</a:t>
              </a:r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7380288" y="3238500"/>
              <a:ext cx="793750" cy="920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algn="ctr" fontAlgn="ctr"/>
              <a:endParaRPr kumimoji="1" lang="zh-CN" altLang="zh-CN" sz="4000" u="sng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2252663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928662" y="2071678"/>
            <a:ext cx="1357322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课题分析</a:t>
            </a:r>
            <a:endParaRPr lang="zh-CN" altLang="en-US" sz="20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214438"/>
            <a:ext cx="2735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2.2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文献检索步骤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1472" y="2631095"/>
            <a:ext cx="8072494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课题分析主要弄清楚以下几个方面：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）明确检索目的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）明确课题的主题或主要内容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）课题涉及的学科范围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）所需信息的数量、语种、年代范围、类型等具体指标。</a:t>
            </a: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</a:pPr>
            <a:endParaRPr lang="zh-CN" altLang="en-US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课题分析的结果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是要明晰检索的主题内容，提取主题概念，</a:t>
            </a: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确定中文和英文检索词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，同时注意挖掘隐含的主题概念，将表达同一概念的同义词一一列出，并确定主题词之间的逻辑关系。</a:t>
            </a:r>
          </a:p>
          <a:p>
            <a:pPr lvl="1">
              <a:lnSpc>
                <a:spcPct val="12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难点：如何构造英文检索词（关键词）</a:t>
            </a:r>
          </a:p>
          <a:p>
            <a:pPr lvl="1"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策略：利用专业英汉词典、利用中文学位论文或期刊论文中的英文关键词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21" grpId="0" autoUpdateAnimBg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2252663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928662" y="2071678"/>
            <a:ext cx="1357322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课题分析</a:t>
            </a:r>
            <a:endParaRPr lang="zh-CN" altLang="en-US" sz="20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214438"/>
            <a:ext cx="2735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2.2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文献检索步骤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1472" y="2631095"/>
            <a:ext cx="8072494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关键词确定：</a:t>
            </a: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）较定型的名词，多是单词和词组，原形而非缩略语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）无检索价值的词语不能作为检索词，如“技术”、“应用”、“观察”、“调查”、“研究”等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）未被普遍采用、未被专业公认的缩写词，不能作为检索词</a:t>
            </a: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21" grpId="0" autoUpdateAnimBg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2252663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928662" y="2071678"/>
            <a:ext cx="7600950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选择相关信息资源：知己知彼</a:t>
            </a:r>
            <a:endParaRPr lang="zh-CN" altLang="en-US" sz="20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214438"/>
            <a:ext cx="2735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2.2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文献检索步骤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3"/>
          <p:cNvSpPr txBox="1">
            <a:spLocks noRot="1" noChangeArrowheads="1"/>
          </p:cNvSpPr>
          <p:nvPr/>
        </p:nvSpPr>
        <p:spPr>
          <a:xfrm>
            <a:off x="508028" y="2714620"/>
            <a:ext cx="8135938" cy="3429024"/>
          </a:xfrm>
          <a:prstGeom prst="rect">
            <a:avLst/>
          </a:prstGeom>
        </p:spPr>
        <p:txBody>
          <a:bodyPr/>
          <a:lstStyle/>
          <a:p>
            <a:pPr marL="268288" marR="0" lvl="0" indent="-268288" algn="l" defTabSz="449263" rtl="0" eaLnBrk="1" fontAlgn="base" latinLnBrk="0" hangingPunct="1">
              <a:lnSpc>
                <a:spcPct val="150000"/>
              </a:lnSpc>
              <a:spcBef>
                <a:spcPts val="638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主要确定几个方面：</a:t>
            </a:r>
          </a:p>
          <a:p>
            <a:pPr marL="268288" marR="0" lvl="0" indent="-268288" algn="l" defTabSz="449263" rtl="0" eaLnBrk="1" fontAlgn="base" latinLnBrk="0" hangingPunct="1">
              <a:lnSpc>
                <a:spcPct val="150000"/>
              </a:lnSpc>
              <a:spcBef>
                <a:spcPts val="638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是否所有与检索课题相关的资源都要进行检索</a:t>
            </a:r>
          </a:p>
          <a:p>
            <a:pPr marL="268288" marR="0" lvl="0" indent="-268288" algn="l" defTabSz="449263" rtl="0" eaLnBrk="1" fontAlgn="base" latinLnBrk="0" hangingPunct="1">
              <a:lnSpc>
                <a:spcPct val="150000"/>
              </a:lnSpc>
              <a:spcBef>
                <a:spcPts val="638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选择哪些学科的信息资源，特别注意跨学科的问题</a:t>
            </a:r>
          </a:p>
          <a:p>
            <a:pPr marL="268288" marR="0" lvl="0" indent="-268288" algn="l" defTabSz="449263" rtl="0" eaLnBrk="1" fontAlgn="base" latinLnBrk="0" hangingPunct="1">
              <a:lnSpc>
                <a:spcPct val="150000"/>
              </a:lnSpc>
              <a:spcBef>
                <a:spcPts val="638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选择哪些语种的信息资源：中文还是西文或是两者兼顾</a:t>
            </a:r>
          </a:p>
          <a:p>
            <a:pPr marL="268288" marR="0" lvl="0" indent="-268288" algn="l" defTabSz="449263" rtl="0" eaLnBrk="1" fontAlgn="base" latinLnBrk="0" hangingPunct="1">
              <a:lnSpc>
                <a:spcPct val="150000"/>
              </a:lnSpc>
              <a:spcBef>
                <a:spcPts val="638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信息资源覆盖的年限</a:t>
            </a:r>
          </a:p>
          <a:p>
            <a:pPr marL="268288" marR="0" lvl="0" indent="-268288" algn="l" defTabSz="449263" rtl="0" eaLnBrk="1" fontAlgn="base" latinLnBrk="0" hangingPunct="1">
              <a:lnSpc>
                <a:spcPct val="150000"/>
              </a:lnSpc>
              <a:spcBef>
                <a:spcPts val="638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信息资源的特点及其针对性如何：要了解已选择的信息资源的查询特点，是否与自己的信息需求相吻合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2252663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928662" y="2071678"/>
            <a:ext cx="3286148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构造检索式，选择检索入口</a:t>
            </a:r>
            <a:endParaRPr lang="zh-CN" altLang="en-US" sz="20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214438"/>
            <a:ext cx="2735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2.2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文献检索步骤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2910" y="2857071"/>
            <a:ext cx="80010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     检索式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是用来表达用户检索提问的，由基于检索概念产生的检索词和各种组配算符构成。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检索词可以是一个单元词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表达一个单一概念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也可以是多个词组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表达多个概念。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    组配算符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通常有布尔逻辑算符、截词符（通配符）、位置算符等。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拟好检索式后，就要选择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检索点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，即选择检索途径或检索入口，也叫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检索字段。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2252663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928662" y="2071678"/>
            <a:ext cx="3286148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构造检索式，选择检索入口</a:t>
            </a:r>
            <a:endParaRPr lang="zh-CN" altLang="en-US" sz="20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214438"/>
            <a:ext cx="2735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2.2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文献检索步骤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00100" y="2967335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常用的检索入口如题名、著者、主题词、关键词、引文、文摘、全文、出版年、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ISSN 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ISBN 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、分类号等等。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2252663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928662" y="2071678"/>
            <a:ext cx="3286148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构造检索式，选择检索入口</a:t>
            </a:r>
            <a:endParaRPr lang="zh-CN" altLang="en-US" sz="20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214438"/>
            <a:ext cx="2735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2.2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文献检索步骤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2910" y="2857071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     检索式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是用来表达用户检索提问的，由基于检索概念产生的检索词和各种组配算符构成。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检索词可以是一个单元词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表达一个单一概念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也可以是多个词组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表达多个概念。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    组配算符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通常有布尔逻辑算符、截词符（通配符）、位置算符等。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拟好检索式后，就要选择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检索点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，即选择检索途径或检索入口，也叫检索字段。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常用的检索入口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如题名、著者、主题词、关键词、引文、文摘、全文、出版年、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ISSN 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ISBN 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、分类号等等。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2252663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928662" y="2071678"/>
            <a:ext cx="3286148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调整检索策略</a:t>
            </a:r>
            <a:endParaRPr lang="zh-CN" altLang="en-US" sz="20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214438"/>
            <a:ext cx="2735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2.2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文献检索步骤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2910" y="2857071"/>
            <a:ext cx="8001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对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检索结果数量比较少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的，可以进行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扩检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，如：进行同义词、同义的相关词、缩写、全称等查询；利用系统的助检功能；利用论文的参考文献等扩展检索。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对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检索结果过多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的，可以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缩检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，如：选用细分的次主题，选用更专指的语词，指定字段检索等提高查准率。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“检索就是不断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试错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的过程。”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4"/>
          <p:cNvSpPr txBox="1">
            <a:spLocks noGrp="1" noChangeArrowheads="1"/>
          </p:cNvSpPr>
          <p:nvPr/>
        </p:nvSpPr>
        <p:spPr bwMode="auto">
          <a:xfrm>
            <a:off x="0" y="6492875"/>
            <a:ext cx="642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6D9A48B-D21F-4AEC-931C-745DB1325BA0}" type="slidenum">
              <a:rPr lang="zh-CN" altLang="en-US" sz="1600">
                <a:latin typeface="Verdana" pitchFamily="34" charset="0"/>
                <a:ea typeface="微软雅黑" pitchFamily="34" charset="-122"/>
              </a:rPr>
              <a:pPr/>
              <a:t>3</a:t>
            </a:fld>
            <a:endParaRPr lang="zh-CN" altLang="en-US" sz="1600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6627" name="标题 1"/>
          <p:cNvSpPr txBox="1">
            <a:spLocks noChangeArrowheads="1"/>
          </p:cNvSpPr>
          <p:nvPr/>
        </p:nvSpPr>
        <p:spPr bwMode="auto">
          <a:xfrm>
            <a:off x="500063" y="714361"/>
            <a:ext cx="7286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4000" b="1" dirty="0" smtClean="0">
                <a:solidFill>
                  <a:srgbClr val="002060"/>
                </a:solidFill>
                <a:latin typeface="Verdana" pitchFamily="34" charset="0"/>
                <a:ea typeface="微软雅黑" pitchFamily="34" charset="-122"/>
              </a:rPr>
              <a:t>提纲</a:t>
            </a:r>
            <a:endParaRPr lang="zh-CN" altLang="en-US" sz="4000" b="1" dirty="0">
              <a:solidFill>
                <a:srgbClr val="002060"/>
              </a:solidFill>
              <a:latin typeface="Verdana" pitchFamily="34" charset="0"/>
              <a:ea typeface="微软雅黑" pitchFamily="34" charset="-122"/>
            </a:endParaRPr>
          </a:p>
        </p:txBody>
      </p:sp>
      <p:grpSp>
        <p:nvGrpSpPr>
          <p:cNvPr id="26629" name="组合 53"/>
          <p:cNvGrpSpPr>
            <a:grpSpLocks/>
          </p:cNvGrpSpPr>
          <p:nvPr/>
        </p:nvGrpSpPr>
        <p:grpSpPr bwMode="auto">
          <a:xfrm>
            <a:off x="571500" y="2114566"/>
            <a:ext cx="7479888" cy="600055"/>
            <a:chOff x="571500" y="1071563"/>
            <a:chExt cx="7715250" cy="571482"/>
          </a:xfrm>
        </p:grpSpPr>
        <p:grpSp>
          <p:nvGrpSpPr>
            <p:cNvPr id="26671" name="Group 6"/>
            <p:cNvGrpSpPr>
              <a:grpSpLocks/>
            </p:cNvGrpSpPr>
            <p:nvPr/>
          </p:nvGrpSpPr>
          <p:grpSpPr bwMode="auto">
            <a:xfrm>
              <a:off x="571500" y="1071563"/>
              <a:ext cx="717550" cy="514665"/>
              <a:chOff x="0" y="0"/>
              <a:chExt cx="1549" cy="1351"/>
            </a:xfrm>
          </p:grpSpPr>
          <p:sp>
            <p:nvSpPr>
              <p:cNvPr id="26675" name="AutoShape 9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6" name="AutoShap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7" name="AutoShape 11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0E223A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72" name="Line 16"/>
            <p:cNvSpPr>
              <a:spLocks noChangeShapeType="1"/>
            </p:cNvSpPr>
            <p:nvPr/>
          </p:nvSpPr>
          <p:spPr bwMode="auto">
            <a:xfrm>
              <a:off x="1144588" y="1543013"/>
              <a:ext cx="7142162" cy="13096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73" name="Text Box 17"/>
            <p:cNvSpPr txBox="1">
              <a:spLocks noChangeArrowheads="1"/>
            </p:cNvSpPr>
            <p:nvPr/>
          </p:nvSpPr>
          <p:spPr bwMode="auto">
            <a:xfrm>
              <a:off x="1500188" y="1130494"/>
              <a:ext cx="2412704" cy="498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毕业论文概述</a:t>
              </a:r>
              <a:endPara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674" name="Text Box 18"/>
            <p:cNvSpPr txBox="1">
              <a:spLocks noChangeArrowheads="1"/>
            </p:cNvSpPr>
            <p:nvPr/>
          </p:nvSpPr>
          <p:spPr bwMode="auto">
            <a:xfrm>
              <a:off x="757238" y="1086115"/>
              <a:ext cx="451721" cy="556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3200" b="1" dirty="0"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</p:grpSp>
      <p:grpSp>
        <p:nvGrpSpPr>
          <p:cNvPr id="26631" name="Group 13"/>
          <p:cNvGrpSpPr>
            <a:grpSpLocks/>
          </p:cNvGrpSpPr>
          <p:nvPr/>
        </p:nvGrpSpPr>
        <p:grpSpPr bwMode="auto">
          <a:xfrm>
            <a:off x="571500" y="3123845"/>
            <a:ext cx="7479888" cy="590907"/>
            <a:chOff x="0" y="0"/>
            <a:chExt cx="5165" cy="457"/>
          </a:xfrm>
        </p:grpSpPr>
        <p:grpSp>
          <p:nvGrpSpPr>
            <p:cNvPr id="26664" name="Group 14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26668" name="AutoShape 13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9" name="AutoShap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0" name="AutoShape 15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592524"/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65" name="Line 19"/>
            <p:cNvSpPr>
              <a:spLocks noChangeShapeType="1"/>
            </p:cNvSpPr>
            <p:nvPr/>
          </p:nvSpPr>
          <p:spPr bwMode="auto">
            <a:xfrm>
              <a:off x="384" y="384"/>
              <a:ext cx="4781" cy="1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66" name="Text Box 20"/>
            <p:cNvSpPr txBox="1">
              <a:spLocks noChangeArrowheads="1"/>
            </p:cNvSpPr>
            <p:nvPr/>
          </p:nvSpPr>
          <p:spPr bwMode="auto">
            <a:xfrm>
              <a:off x="638" y="48"/>
              <a:ext cx="335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如何全面收集和利用文献资源</a:t>
              </a:r>
              <a:endPara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667" name="Text Box 21"/>
            <p:cNvSpPr txBox="1">
              <a:spLocks noChangeArrowheads="1"/>
            </p:cNvSpPr>
            <p:nvPr/>
          </p:nvSpPr>
          <p:spPr bwMode="auto">
            <a:xfrm>
              <a:off x="99" y="5"/>
              <a:ext cx="302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3200" b="1" dirty="0"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</p:grpSp>
      <p:grpSp>
        <p:nvGrpSpPr>
          <p:cNvPr id="26632" name="Group 21"/>
          <p:cNvGrpSpPr>
            <a:grpSpLocks/>
          </p:cNvGrpSpPr>
          <p:nvPr/>
        </p:nvGrpSpPr>
        <p:grpSpPr bwMode="auto">
          <a:xfrm>
            <a:off x="571500" y="4101995"/>
            <a:ext cx="7479888" cy="612889"/>
            <a:chOff x="0" y="0"/>
            <a:chExt cx="5165" cy="474"/>
          </a:xfrm>
        </p:grpSpPr>
        <p:grpSp>
          <p:nvGrpSpPr>
            <p:cNvPr id="26657" name="Group 22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26661" name="AutoShape 23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2" name="AutoShap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3" name="AutoShape 25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0E223A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58" name="Line 30"/>
            <p:cNvSpPr>
              <a:spLocks noChangeShapeType="1"/>
            </p:cNvSpPr>
            <p:nvPr/>
          </p:nvSpPr>
          <p:spPr bwMode="auto">
            <a:xfrm flipV="1">
              <a:off x="384" y="382"/>
              <a:ext cx="4781" cy="2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59" name="Text Box 31"/>
            <p:cNvSpPr txBox="1">
              <a:spLocks noChangeArrowheads="1"/>
            </p:cNvSpPr>
            <p:nvPr/>
          </p:nvSpPr>
          <p:spPr bwMode="auto">
            <a:xfrm>
              <a:off x="664" y="48"/>
              <a:ext cx="3599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学位论文写作中的文献检索示例</a:t>
              </a:r>
              <a:endPara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660" name="Text Box 32"/>
            <p:cNvSpPr txBox="1">
              <a:spLocks noChangeArrowheads="1"/>
            </p:cNvSpPr>
            <p:nvPr/>
          </p:nvSpPr>
          <p:spPr bwMode="auto">
            <a:xfrm>
              <a:off x="99" y="22"/>
              <a:ext cx="302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3200" b="1" dirty="0"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</p:grpSp>
    </p:spTree>
  </p:cSld>
  <p:clrMapOvr>
    <a:masterClrMapping/>
  </p:clrMapOvr>
  <p:transition advTm="486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2252663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928662" y="2071678"/>
            <a:ext cx="3286148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调整检索策略</a:t>
            </a:r>
            <a:endParaRPr lang="zh-CN" altLang="en-US" sz="20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214438"/>
            <a:ext cx="2735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2.2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文献检索步骤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2910" y="2857071"/>
            <a:ext cx="8001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对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检索结果数量比较少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的，可以进行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扩检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，如：进行同义词、同义的相关词、缩写、全称等查询；利用系统的助检功能；利用论文的参考文献等扩展检索。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对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检索结果过多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的，可以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缩检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，如：选用细分的次主题，选用更专指的语词，指定字段检索等提高查准率。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“检索就是不断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试错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的过程。”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2252663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928662" y="2000240"/>
            <a:ext cx="1500198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检索原理</a:t>
            </a:r>
            <a:endParaRPr lang="zh-CN" altLang="en-US" sz="20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214438"/>
            <a:ext cx="2735262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2.3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文献检索技术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1472" y="2428868"/>
            <a:ext cx="7358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     检索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是用户根据自己的信息需求，利用检索系统，查找特定信息的过程。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    检索的实质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即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“匹配运算”</a:t>
            </a:r>
            <a:endParaRPr lang="zh-CN" altLang="en-US" sz="20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357290" y="4195785"/>
            <a:ext cx="6580187" cy="2447925"/>
            <a:chOff x="1950" y="1590"/>
            <a:chExt cx="7308" cy="2406"/>
          </a:xfrm>
        </p:grpSpPr>
        <p:sp>
          <p:nvSpPr>
            <p:cNvPr id="12" name="Cloud"/>
            <p:cNvSpPr>
              <a:spLocks noChangeAspect="1" noEditPoints="1" noChangeArrowheads="1"/>
            </p:cNvSpPr>
            <p:nvPr/>
          </p:nvSpPr>
          <p:spPr bwMode="auto">
            <a:xfrm>
              <a:off x="1950" y="1590"/>
              <a:ext cx="2370" cy="94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660066"/>
                  </a:solidFill>
                  <a:latin typeface="楷体_GB2312" pitchFamily="49" charset="-122"/>
                  <a:ea typeface="楷体_GB2312" pitchFamily="49" charset="-122"/>
                </a:rPr>
                <a:t>用户提问</a:t>
              </a:r>
              <a:endParaRPr lang="zh-CN" altLang="en-US" sz="2000" dirty="0">
                <a:solidFill>
                  <a:srgbClr val="660066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14" name="computr1"/>
            <p:cNvSpPr>
              <a:spLocks noEditPoints="1" noChangeArrowheads="1"/>
            </p:cNvSpPr>
            <p:nvPr/>
          </p:nvSpPr>
          <p:spPr bwMode="auto">
            <a:xfrm>
              <a:off x="7278" y="1596"/>
              <a:ext cx="1980" cy="10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4920 w 21600"/>
                <a:gd name="T43" fmla="*/ 2532 h 21600"/>
                <a:gd name="T44" fmla="*/ 16756 w 21600"/>
                <a:gd name="T45" fmla="*/ 11156 h 21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600" h="21600" extrusionOk="0">
                  <a:moveTo>
                    <a:pt x="16994" y="15388"/>
                  </a:moveTo>
                  <a:lnTo>
                    <a:pt x="16994" y="13553"/>
                  </a:lnTo>
                  <a:lnTo>
                    <a:pt x="19535" y="13553"/>
                  </a:lnTo>
                  <a:lnTo>
                    <a:pt x="19535" y="10729"/>
                  </a:lnTo>
                  <a:lnTo>
                    <a:pt x="19535" y="6776"/>
                  </a:lnTo>
                  <a:lnTo>
                    <a:pt x="19535" y="0"/>
                  </a:lnTo>
                  <a:lnTo>
                    <a:pt x="10800" y="0"/>
                  </a:lnTo>
                  <a:lnTo>
                    <a:pt x="2065" y="0"/>
                  </a:lnTo>
                  <a:lnTo>
                    <a:pt x="2065" y="6776"/>
                  </a:lnTo>
                  <a:lnTo>
                    <a:pt x="2065" y="10729"/>
                  </a:lnTo>
                  <a:lnTo>
                    <a:pt x="2065" y="13553"/>
                  </a:lnTo>
                  <a:lnTo>
                    <a:pt x="4606" y="13553"/>
                  </a:lnTo>
                  <a:lnTo>
                    <a:pt x="4606" y="15388"/>
                  </a:lnTo>
                  <a:lnTo>
                    <a:pt x="0" y="15388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5388"/>
                  </a:lnTo>
                  <a:lnTo>
                    <a:pt x="16994" y="15388"/>
                  </a:lnTo>
                  <a:close/>
                </a:path>
                <a:path w="21600" h="21600" extrusionOk="0">
                  <a:moveTo>
                    <a:pt x="4606" y="15388"/>
                  </a:moveTo>
                  <a:lnTo>
                    <a:pt x="4606" y="13553"/>
                  </a:lnTo>
                  <a:lnTo>
                    <a:pt x="16994" y="13553"/>
                  </a:lnTo>
                  <a:lnTo>
                    <a:pt x="16994" y="15388"/>
                  </a:lnTo>
                  <a:lnTo>
                    <a:pt x="4606" y="15388"/>
                  </a:lnTo>
                </a:path>
                <a:path w="21600" h="21600" extrusionOk="0">
                  <a:moveTo>
                    <a:pt x="4606" y="11294"/>
                  </a:moveTo>
                  <a:lnTo>
                    <a:pt x="4606" y="2259"/>
                  </a:lnTo>
                  <a:lnTo>
                    <a:pt x="16994" y="2259"/>
                  </a:lnTo>
                  <a:lnTo>
                    <a:pt x="16994" y="11294"/>
                  </a:lnTo>
                  <a:lnTo>
                    <a:pt x="4606" y="11294"/>
                  </a:lnTo>
                  <a:moveTo>
                    <a:pt x="13976" y="17082"/>
                  </a:moveTo>
                  <a:lnTo>
                    <a:pt x="13976" y="16376"/>
                  </a:lnTo>
                  <a:lnTo>
                    <a:pt x="20171" y="16376"/>
                  </a:lnTo>
                  <a:lnTo>
                    <a:pt x="20171" y="17082"/>
                  </a:lnTo>
                  <a:lnTo>
                    <a:pt x="13976" y="17082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CN" altLang="en-US" sz="2000">
                  <a:solidFill>
                    <a:srgbClr val="660066"/>
                  </a:solidFill>
                  <a:latin typeface="楷体_GB2312" pitchFamily="49" charset="-122"/>
                  <a:ea typeface="楷体_GB2312" pitchFamily="49" charset="-122"/>
                </a:rPr>
                <a:t>数据库</a:t>
              </a:r>
              <a:endParaRPr lang="zh-CN" altLang="en-US" sz="2000">
                <a:solidFill>
                  <a:srgbClr val="660066"/>
                </a:solidFill>
                <a:ea typeface="楷体_GB2312" pitchFamily="49" charset="-122"/>
              </a:endParaRP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5032" y="1752"/>
              <a:ext cx="1620" cy="780"/>
            </a:xfrm>
            <a:prstGeom prst="rect">
              <a:avLst/>
            </a:prstGeom>
            <a:solidFill>
              <a:srgbClr val="FFFFFF"/>
            </a:solidFill>
            <a:ln w="4445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400" dirty="0">
                  <a:solidFill>
                    <a:srgbClr val="660066"/>
                  </a:solidFill>
                  <a:latin typeface="楷体_GB2312" pitchFamily="49" charset="-122"/>
                  <a:ea typeface="楷体_GB2312" pitchFamily="49" charset="-122"/>
                </a:rPr>
                <a:t>匹配运算</a:t>
              </a:r>
              <a:endParaRPr lang="zh-CN" altLang="en-US" sz="2400" dirty="0">
                <a:solidFill>
                  <a:srgbClr val="660066"/>
                </a:solidFill>
                <a:ea typeface="楷体_GB2312" pitchFamily="49" charset="-122"/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4317" y="2064"/>
              <a:ext cx="720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6714" y="2064"/>
              <a:ext cx="720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UpRibbonSharp"/>
            <p:cNvSpPr>
              <a:spLocks noEditPoints="1" noChangeArrowheads="1"/>
            </p:cNvSpPr>
            <p:nvPr/>
          </p:nvSpPr>
          <p:spPr bwMode="auto">
            <a:xfrm>
              <a:off x="4568" y="3277"/>
              <a:ext cx="2789" cy="719"/>
            </a:xfrm>
            <a:custGeom>
              <a:avLst/>
              <a:gdLst>
                <a:gd name="G0" fmla="+- 0 0 0"/>
                <a:gd name="G1" fmla="+- 5400 0 0"/>
                <a:gd name="G2" fmla="+- 5400 2700 0"/>
                <a:gd name="G3" fmla="+- 21600 0 G2"/>
                <a:gd name="G4" fmla="+- 21600 0 G1"/>
                <a:gd name="G5" fmla="+- 21600 0 18900"/>
                <a:gd name="G6" fmla="*/ 18900 1 2"/>
                <a:gd name="G7" fmla="+- 21600 0 G6"/>
                <a:gd name="G8" fmla="+- 18900 0 0"/>
                <a:gd name="T0" fmla="*/ 10800 w 21600"/>
                <a:gd name="T1" fmla="*/ 0 h 21600"/>
                <a:gd name="T2" fmla="*/ 2700 w 21600"/>
                <a:gd name="T3" fmla="*/ 12150 h 21600"/>
                <a:gd name="T4" fmla="*/ 10800 w 21600"/>
                <a:gd name="T5" fmla="*/ 18900 h 21600"/>
                <a:gd name="T6" fmla="*/ 18900 w 21600"/>
                <a:gd name="T7" fmla="*/ 1215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 w 21600"/>
                <a:gd name="T13" fmla="*/ 0 h 21600"/>
                <a:gd name="T14" fmla="*/ G4 w 21600"/>
                <a:gd name="T15" fmla="*/ G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8100" y="21600"/>
                  </a:lnTo>
                  <a:lnTo>
                    <a:pt x="8100" y="18900"/>
                  </a:lnTo>
                  <a:lnTo>
                    <a:pt x="13500" y="18900"/>
                  </a:lnTo>
                  <a:lnTo>
                    <a:pt x="13500" y="21600"/>
                  </a:lnTo>
                  <a:lnTo>
                    <a:pt x="21600" y="21600"/>
                  </a:lnTo>
                  <a:lnTo>
                    <a:pt x="18900" y="12150"/>
                  </a:lnTo>
                  <a:lnTo>
                    <a:pt x="21600" y="2700"/>
                  </a:lnTo>
                  <a:lnTo>
                    <a:pt x="16200" y="2700"/>
                  </a:lnTo>
                  <a:lnTo>
                    <a:pt x="16200" y="0"/>
                  </a:lnTo>
                  <a:lnTo>
                    <a:pt x="5400" y="0"/>
                  </a:lnTo>
                  <a:lnTo>
                    <a:pt x="5400" y="2700"/>
                  </a:lnTo>
                  <a:lnTo>
                    <a:pt x="0" y="2700"/>
                  </a:lnTo>
                  <a:lnTo>
                    <a:pt x="2700" y="12150"/>
                  </a:lnTo>
                  <a:close/>
                </a:path>
                <a:path w="21600" h="21600" fill="none" extrusionOk="0">
                  <a:moveTo>
                    <a:pt x="8100" y="18900"/>
                  </a:moveTo>
                  <a:lnTo>
                    <a:pt x="5400" y="18900"/>
                  </a:lnTo>
                  <a:lnTo>
                    <a:pt x="5400" y="2700"/>
                  </a:lnTo>
                </a:path>
                <a:path w="21600" h="21600" fill="none" extrusionOk="0">
                  <a:moveTo>
                    <a:pt x="5400" y="18900"/>
                  </a:moveTo>
                  <a:lnTo>
                    <a:pt x="8100" y="21600"/>
                  </a:lnTo>
                </a:path>
                <a:path w="21600" h="21600" fill="none" extrusionOk="0">
                  <a:moveTo>
                    <a:pt x="13500" y="18900"/>
                  </a:moveTo>
                  <a:lnTo>
                    <a:pt x="16200" y="18900"/>
                  </a:lnTo>
                  <a:lnTo>
                    <a:pt x="16200" y="2700"/>
                  </a:lnTo>
                </a:path>
                <a:path w="21600" h="21600" fill="none" extrusionOk="0">
                  <a:moveTo>
                    <a:pt x="16200" y="18900"/>
                  </a:moveTo>
                  <a:lnTo>
                    <a:pt x="13500" y="21600"/>
                  </a:lnTo>
                </a:path>
              </a:pathLst>
            </a:custGeom>
            <a:solidFill>
              <a:srgbClr val="D8EBB3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algn="just">
                <a:defRPr/>
              </a:pPr>
              <a:r>
                <a:rPr lang="zh-CN" altLang="en-US" sz="2000" dirty="0">
                  <a:solidFill>
                    <a:srgbClr val="660066"/>
                  </a:solidFill>
                  <a:latin typeface="楷体_GB2312" pitchFamily="49" charset="-122"/>
                  <a:ea typeface="楷体_GB2312" pitchFamily="49" charset="-122"/>
                </a:rPr>
                <a:t>命中结果</a:t>
              </a:r>
              <a:endParaRPr lang="zh-CN" altLang="en-US" sz="2000" dirty="0">
                <a:solidFill>
                  <a:srgbClr val="660066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5850" y="2517"/>
              <a:ext cx="0" cy="75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21" grpId="0" autoUpdateAnimBg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-6113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1928802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928662" y="1785926"/>
            <a:ext cx="7000924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检索系统的功能：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浏览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、简单检索 、二次检索、高级检索</a:t>
            </a:r>
            <a:endParaRPr lang="zh-CN" altLang="en-US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071546"/>
            <a:ext cx="2735262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2.3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文献检索技术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2910" y="2357430"/>
            <a:ext cx="82868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浏览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即由系统提供一个树状结构的概念等级体系，用户可以沿着这棵树进入不同的分支，到达叶子节点，并在节点看到检索结果列表。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最常见的浏览体系是在电子期刊、电子图书的检索中，先按照分类类目浏览刊名或书名</a:t>
            </a:r>
            <a:r>
              <a:rPr lang="zh-CN" altLang="en-US" sz="1600" dirty="0" smtClean="0">
                <a:ea typeface="隶书" pitchFamily="49" charset="-122"/>
              </a:rPr>
              <a:t>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852"/>
            <a:ext cx="61531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714480" y="4071942"/>
            <a:ext cx="1214446" cy="278605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21" grpId="0" autoUpdateAnimBg="0"/>
      <p:bldP spid="12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218270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1928802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928662" y="2000240"/>
            <a:ext cx="7000924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检索系统的功能：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浏览、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简单检索 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、二次检索、高级检索</a:t>
            </a:r>
            <a:endParaRPr lang="zh-CN" altLang="en-US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276307"/>
            <a:ext cx="2735262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2.3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文献检索技术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24354"/>
            <a:ext cx="72009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矩形 24"/>
          <p:cNvSpPr/>
          <p:nvPr/>
        </p:nvSpPr>
        <p:spPr>
          <a:xfrm>
            <a:off x="642910" y="2571744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又叫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基本检索、快速检索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，即为用户提供一个简单的检索界面，帮助非专业或初入门的用户方便地提交检索式。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页面上通常只有一个检索框，不提供或提供很少的检索入口，不使用或很少使用组配算符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071538" y="4143380"/>
            <a:ext cx="7429552" cy="17145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-6113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1928802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928662" y="1785926"/>
            <a:ext cx="7000924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检索系统的功能：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浏览、简单检索 、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二次检索、高级检索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071546"/>
            <a:ext cx="2735262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2.3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文献检索技术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2910" y="2357430"/>
            <a:ext cx="8286808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二次检索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，在检索结果内进一步检索，使结果更精练、准确。</a:t>
            </a:r>
          </a:p>
        </p:txBody>
      </p:sp>
      <p:sp>
        <p:nvSpPr>
          <p:cNvPr id="14" name="矩形 13"/>
          <p:cNvSpPr/>
          <p:nvPr/>
        </p:nvSpPr>
        <p:spPr>
          <a:xfrm>
            <a:off x="714348" y="2786058"/>
            <a:ext cx="8286808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高级检索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又叫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复杂检索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，提供比较复杂的检索界面，可以构建比较细致的检索式。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3267097"/>
            <a:ext cx="71818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-6113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071546"/>
            <a:ext cx="2735262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2.3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文献检索技术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5"/>
          <p:cNvSpPr>
            <a:spLocks noRot="1" noChangeArrowheads="1"/>
          </p:cNvSpPr>
          <p:nvPr/>
        </p:nvSpPr>
        <p:spPr bwMode="auto">
          <a:xfrm>
            <a:off x="1214414" y="2071678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chemeClr val="bg1"/>
              </a:buClr>
              <a:buSzPct val="70000"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）布尔逻辑检索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bg1"/>
              </a:buClr>
              <a:buSzPct val="70000"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）截词检索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bg1"/>
              </a:buClr>
              <a:buSzPct val="70000"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）精确检索（短语检索）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）模糊检索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）字段限制检索     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…</a:t>
            </a: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…</a:t>
            </a:r>
            <a:endParaRPr lang="en-US" altLang="en-US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-6113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071546"/>
            <a:ext cx="2735262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2.3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文献检索技术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5"/>
          <p:cNvSpPr>
            <a:spLocks noRot="1" noChangeArrowheads="1"/>
          </p:cNvSpPr>
          <p:nvPr/>
        </p:nvSpPr>
        <p:spPr bwMode="auto">
          <a:xfrm>
            <a:off x="1524000" y="1928802"/>
            <a:ext cx="4953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buClr>
                <a:schemeClr val="bg1"/>
              </a:buClr>
              <a:buSzPct val="70000"/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布尔</a:t>
            </a: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逻辑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检索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657493"/>
            <a:ext cx="6888768" cy="405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-6113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071546"/>
            <a:ext cx="2735262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2.3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文献检索技术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5"/>
          <p:cNvSpPr>
            <a:spLocks noRot="1" noChangeArrowheads="1"/>
          </p:cNvSpPr>
          <p:nvPr/>
        </p:nvSpPr>
        <p:spPr bwMode="auto">
          <a:xfrm>
            <a:off x="1524000" y="1857364"/>
            <a:ext cx="4953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buClr>
                <a:schemeClr val="bg1"/>
              </a:buClr>
              <a:buSzPct val="70000"/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布尔逻辑检索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示例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928934"/>
            <a:ext cx="8964031" cy="214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28596" y="3429000"/>
            <a:ext cx="1000132" cy="164307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-6113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071546"/>
            <a:ext cx="2735262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2.3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文献检索技术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5"/>
          <p:cNvSpPr>
            <a:spLocks noRot="1" noChangeArrowheads="1"/>
          </p:cNvSpPr>
          <p:nvPr/>
        </p:nvSpPr>
        <p:spPr bwMode="auto">
          <a:xfrm>
            <a:off x="1524000" y="1643050"/>
            <a:ext cx="4953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buClr>
                <a:schemeClr val="bg1"/>
              </a:buClr>
              <a:buSzPct val="70000"/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截词检索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2214554"/>
            <a:ext cx="864399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截词检索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预防漏检，提高查全率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截 词 符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常用的有“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?”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、“*”等。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有限截词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：即一个截词符只代表一个字符。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如：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Book? → Book  OR  Books……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朱秀？→朱秀林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or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朱秀青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or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朱秀云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无限截词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：一个截词符可代表多个字符。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   如：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Book*→Book  OR  Books  OR  Booking  OR 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               Booked……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中间截词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：截断的位置在中间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如：</a:t>
            </a:r>
            <a:r>
              <a:rPr lang="en-US" altLang="zh-CN" b="1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defen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*e →</a:t>
            </a:r>
            <a:r>
              <a:rPr lang="en-US" altLang="zh-CN" b="1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defence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OR  defense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；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                </a:t>
            </a:r>
            <a:r>
              <a:rPr lang="en-US" altLang="zh-CN" b="1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organi?ation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→organization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organisation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　　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-6113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071546"/>
            <a:ext cx="2735262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2.3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文献检索技术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5"/>
          <p:cNvSpPr>
            <a:spLocks noRot="1" noChangeArrowheads="1"/>
          </p:cNvSpPr>
          <p:nvPr/>
        </p:nvSpPr>
        <p:spPr bwMode="auto">
          <a:xfrm>
            <a:off x="1524000" y="1643050"/>
            <a:ext cx="4953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buClr>
                <a:schemeClr val="bg1"/>
              </a:buClr>
              <a:buSzPct val="70000"/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短语检索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精确检索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7158" y="2285992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使用符号：双引号“”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如“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foreign trade”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、“计算机世界”、“数字图书馆”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短语检索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命中记录包含与所输入的检索词完全一致的词组或短语。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3" y="3190899"/>
            <a:ext cx="54768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651" name="矩形 11"/>
          <p:cNvSpPr>
            <a:spLocks noChangeArrowheads="1"/>
          </p:cNvSpPr>
          <p:nvPr/>
        </p:nvSpPr>
        <p:spPr bwMode="auto">
          <a:xfrm>
            <a:off x="0" y="214290"/>
            <a:ext cx="9001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zh-CN" altLang="en-US" sz="4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毕业论文概述  </a:t>
            </a:r>
            <a:endParaRPr lang="zh-CN" altLang="en-US" sz="4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2" name="Line 28"/>
          <p:cNvSpPr>
            <a:spLocks noChangeShapeType="1"/>
          </p:cNvSpPr>
          <p:nvPr/>
        </p:nvSpPr>
        <p:spPr bwMode="auto">
          <a:xfrm rot="16200000" flipH="1">
            <a:off x="2204244" y="296069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 flipH="1">
            <a:off x="357188" y="2187575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5" name="Line 4"/>
          <p:cNvSpPr>
            <a:spLocks noChangeShapeType="1"/>
          </p:cNvSpPr>
          <p:nvPr/>
        </p:nvSpPr>
        <p:spPr bwMode="auto">
          <a:xfrm flipH="1">
            <a:off x="8429625" y="2143125"/>
            <a:ext cx="4763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6" name="Line 28"/>
          <p:cNvSpPr>
            <a:spLocks noChangeShapeType="1"/>
          </p:cNvSpPr>
          <p:nvPr/>
        </p:nvSpPr>
        <p:spPr bwMode="auto">
          <a:xfrm rot="16200000" flipH="1">
            <a:off x="6347619" y="289719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7" name="TextBox 36"/>
          <p:cNvSpPr txBox="1">
            <a:spLocks noChangeArrowheads="1"/>
          </p:cNvSpPr>
          <p:nvPr/>
        </p:nvSpPr>
        <p:spPr bwMode="auto">
          <a:xfrm>
            <a:off x="4786313" y="1419225"/>
            <a:ext cx="2735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特征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8" name="Text Box 22"/>
          <p:cNvSpPr txBox="1">
            <a:spLocks noChangeArrowheads="1"/>
          </p:cNvSpPr>
          <p:nvPr/>
        </p:nvSpPr>
        <p:spPr bwMode="auto">
          <a:xfrm>
            <a:off x="928688" y="2286000"/>
            <a:ext cx="3071812" cy="260713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高等院校应届毕业生独立完成的一篇总结性的学术论文，是大学生综合运用所学的基本理论与专业知识，并加以融会贯通和学以致用的具体体现。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9" name="Text Box 21"/>
          <p:cNvSpPr txBox="1">
            <a:spLocks noChangeArrowheads="1"/>
          </p:cNvSpPr>
          <p:nvPr/>
        </p:nvSpPr>
        <p:spPr bwMode="auto">
          <a:xfrm>
            <a:off x="5286380" y="2406568"/>
            <a:ext cx="1857388" cy="23083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45716" rIns="91431" bIns="45716" anchor="ctr">
            <a:spAutoFit/>
          </a:bodyPr>
          <a:lstStyle/>
          <a:p>
            <a:pPr lvl="1" algn="just" eaLnBrk="1" hangingPunct="1"/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学术性</a:t>
            </a:r>
            <a:endParaRPr lang="en-US" altLang="zh-CN" sz="2400" b="1" dirty="0" smtClean="0">
              <a:solidFill>
                <a:schemeClr val="tx1"/>
              </a:solidFill>
              <a:ea typeface="华文新魏" pitchFamily="2" charset="-122"/>
            </a:endParaRPr>
          </a:p>
          <a:p>
            <a:pPr lvl="1" algn="just" eaLnBrk="1" hangingPunct="1"/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理论性</a:t>
            </a:r>
            <a:endParaRPr lang="en-US" altLang="zh-CN" sz="2400" b="1" dirty="0" smtClean="0">
              <a:solidFill>
                <a:schemeClr val="tx1"/>
              </a:solidFill>
              <a:ea typeface="华文新魏" pitchFamily="2" charset="-122"/>
            </a:endParaRPr>
          </a:p>
          <a:p>
            <a:pPr lvl="1" algn="just" eaLnBrk="1" hangingPunct="1"/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科学性</a:t>
            </a:r>
            <a:endParaRPr lang="en-US" altLang="zh-CN" sz="2400" b="1" dirty="0" smtClean="0">
              <a:solidFill>
                <a:schemeClr val="tx1"/>
              </a:solidFill>
              <a:ea typeface="华文新魏" pitchFamily="2" charset="-122"/>
            </a:endParaRPr>
          </a:p>
          <a:p>
            <a:pPr lvl="1" algn="just" eaLnBrk="1" hangingPunct="1"/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创新性</a:t>
            </a:r>
            <a:endParaRPr lang="en-US" altLang="zh-CN" sz="2400" b="1" dirty="0" smtClean="0">
              <a:solidFill>
                <a:schemeClr val="tx1"/>
              </a:solidFill>
              <a:ea typeface="华文新魏" pitchFamily="2" charset="-122"/>
            </a:endParaRPr>
          </a:p>
          <a:p>
            <a:pPr lvl="1" algn="just" eaLnBrk="1" hangingPunct="1"/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规范性</a:t>
            </a:r>
            <a:endParaRPr lang="en-US" altLang="zh-CN" sz="2400" b="1" dirty="0" smtClean="0">
              <a:solidFill>
                <a:schemeClr val="tx1"/>
              </a:solidFill>
              <a:ea typeface="华文新魏" pitchFamily="2" charset="-122"/>
            </a:endParaRPr>
          </a:p>
          <a:p>
            <a:pPr lvl="1" algn="just" eaLnBrk="1" hangingPunct="1"/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详尽性</a:t>
            </a:r>
            <a:endParaRPr lang="en-US" altLang="zh-CN" sz="2400" b="1" dirty="0" smtClean="0">
              <a:solidFill>
                <a:schemeClr val="tx1"/>
              </a:solidFill>
              <a:ea typeface="华文新魏" pitchFamily="2" charset="-122"/>
            </a:endParaRP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H="1">
            <a:off x="4357686" y="2295525"/>
            <a:ext cx="4763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857224" y="1428736"/>
            <a:ext cx="2735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涵义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-6113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071546"/>
            <a:ext cx="2735262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2.3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文献检索技术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5"/>
          <p:cNvSpPr>
            <a:spLocks noRot="1" noChangeArrowheads="1"/>
          </p:cNvSpPr>
          <p:nvPr/>
        </p:nvSpPr>
        <p:spPr bwMode="auto">
          <a:xfrm>
            <a:off x="1524000" y="1857364"/>
            <a:ext cx="4953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buClr>
                <a:schemeClr val="bg1"/>
              </a:buClr>
              <a:buSzPct val="70000"/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模糊检索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概念检索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71744"/>
            <a:ext cx="69913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-6113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071546"/>
            <a:ext cx="2735262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2.3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文献检索技术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5"/>
          <p:cNvSpPr>
            <a:spLocks noRot="1" noChangeArrowheads="1"/>
          </p:cNvSpPr>
          <p:nvPr/>
        </p:nvSpPr>
        <p:spPr bwMode="auto">
          <a:xfrm>
            <a:off x="1524000" y="1857364"/>
            <a:ext cx="4953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buClr>
                <a:schemeClr val="bg1"/>
              </a:buClr>
              <a:buSzPct val="70000"/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字段限制检索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8313" y="2500306"/>
            <a:ext cx="8675687" cy="49962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</a:pPr>
            <a:r>
              <a:rPr kumimoji="1"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组成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数据库的最小单位是记录，</a:t>
            </a:r>
            <a:r>
              <a:rPr kumimoji="1"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记录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中的每一个</a:t>
            </a:r>
            <a:r>
              <a:rPr kumimoji="1" lang="zh-CN" altLang="en-US" sz="2000" b="1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著录事项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为字段</a:t>
            </a:r>
            <a:r>
              <a:rPr kumimoji="1"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kumimoji="1" lang="en-US" altLang="zh-CN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00034" y="3083385"/>
            <a:ext cx="7920038" cy="36317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常用中英文检索字段</a:t>
            </a:r>
            <a:endParaRPr kumimoji="1" lang="en-US" altLang="zh-CN" sz="20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(1)  </a:t>
            </a:r>
            <a:r>
              <a:rPr kumimoji="1"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题名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kumimoji="1"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TI </a:t>
            </a:r>
            <a:r>
              <a:rPr kumimoji="1" lang="zh-CN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kumimoji="1"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Title</a:t>
            </a:r>
            <a:endParaRPr kumimoji="1" lang="en-US" altLang="zh-CN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kumimoji="1"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(2)  </a:t>
            </a:r>
            <a:r>
              <a:rPr kumimoji="1"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文摘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kumimoji="1"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AB </a:t>
            </a:r>
            <a:r>
              <a:rPr kumimoji="1" lang="zh-CN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kumimoji="1"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Abstract</a:t>
            </a:r>
            <a:endParaRPr kumimoji="1" lang="zh-CN" altLang="en-US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kumimoji="1"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(3)  </a:t>
            </a:r>
            <a:r>
              <a:rPr kumimoji="1"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主题词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kumimoji="1"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SU </a:t>
            </a:r>
            <a:r>
              <a:rPr kumimoji="1" lang="zh-CN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kumimoji="1"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Subject</a:t>
            </a:r>
          </a:p>
          <a:p>
            <a:pPr>
              <a:lnSpc>
                <a:spcPct val="150000"/>
              </a:lnSpc>
            </a:pPr>
            <a:r>
              <a:rPr kumimoji="1"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kumimoji="1"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(4)  </a:t>
            </a:r>
            <a:r>
              <a:rPr kumimoji="1"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关键词，</a:t>
            </a:r>
            <a:r>
              <a:rPr kumimoji="1"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KW — Keyword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(5)  </a:t>
            </a:r>
            <a:r>
              <a:rPr kumimoji="1"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著者，</a:t>
            </a:r>
            <a:r>
              <a:rPr kumimoji="1"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AU — Author </a:t>
            </a:r>
            <a:br>
              <a:rPr kumimoji="1"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kumimoji="1"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(6)  </a:t>
            </a:r>
            <a:r>
              <a:rPr kumimoji="1"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刊名，</a:t>
            </a:r>
            <a:r>
              <a:rPr kumimoji="1"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JN — Journal Name</a:t>
            </a:r>
            <a:br>
              <a:rPr kumimoji="1"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kumimoji="1"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(7)  </a:t>
            </a:r>
            <a:r>
              <a:rPr kumimoji="1"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语种，</a:t>
            </a:r>
            <a:r>
              <a:rPr kumimoji="1"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LA— Language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-6113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1928802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928662" y="1785926"/>
            <a:ext cx="25717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计算机检索技术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071546"/>
            <a:ext cx="2735262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2.3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文献检索技术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5"/>
          <p:cNvSpPr>
            <a:spLocks noRot="1" noChangeArrowheads="1"/>
          </p:cNvSpPr>
          <p:nvPr/>
        </p:nvSpPr>
        <p:spPr bwMode="auto">
          <a:xfrm>
            <a:off x="1524000" y="2571744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chemeClr val="bg1"/>
              </a:buClr>
              <a:buSzPct val="70000"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）布尔逻辑检索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bg1"/>
              </a:buClr>
              <a:buSzPct val="70000"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）截词检索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bg1"/>
              </a:buClr>
              <a:buSzPct val="70000"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）精确检索（短语检索）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）模糊检索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）字段限制检索     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…</a:t>
            </a: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…</a:t>
            </a:r>
            <a:endParaRPr lang="en-US" altLang="en-US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21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-6113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1928802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928662" y="1785926"/>
            <a:ext cx="2571768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常用法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071546"/>
            <a:ext cx="37861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2.4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文献检索常用方法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1143000" y="2438400"/>
            <a:ext cx="8534400" cy="409342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包括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顺查法、逆查法和抽查法。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a.</a:t>
            </a: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顺查法</a:t>
            </a:r>
            <a:r>
              <a:rPr lang="en-US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按照时间</a:t>
            </a:r>
            <a:r>
              <a:rPr lang="zh-CN" altLang="en-US" sz="2000" b="1" u="sng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由远及近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的顺序逐年检索，适用于较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            大课题的文献检索，能收集到某一课题的系统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            文献。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b.</a:t>
            </a: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倒查法</a:t>
            </a:r>
            <a:r>
              <a:rPr lang="en-US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按照时间</a:t>
            </a:r>
            <a:r>
              <a:rPr lang="zh-CN" altLang="en-US" sz="2000" b="1" u="sng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由近及远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的顺序逐年检索，重点放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            在近期文献上，使用这种方法可以最快地获得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            最新资料。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c.</a:t>
            </a: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抽查法</a:t>
            </a:r>
            <a:r>
              <a:rPr lang="en-US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针对课题处于</a:t>
            </a:r>
            <a:r>
              <a:rPr lang="zh-CN" altLang="en-US" sz="2000" b="1" u="sng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兴旺发展的若干年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，选择有关该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            项目的文献信息最可能出现或最多出现的时间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            段进行重点检索的方法。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endParaRPr lang="en-US" altLang="zh-CN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zh-CN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-6113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1928802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928662" y="1785926"/>
            <a:ext cx="2571768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追溯法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071546"/>
            <a:ext cx="37861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2.4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文献检索常用方法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2396393"/>
            <a:ext cx="8215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追溯法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利用“引文”追踪某课题或某项研究的发展线索，像滚雪球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		        一样，依据文献间的引用关系，获得越来越多的相关文献。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参考文献法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利用已有文献后面附的参考文献来追溯检索。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（</a:t>
            </a: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引用别人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 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引证文献法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利用此篇文献被引用的情况获取更多文献的方法。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（</a:t>
            </a: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被别人引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                                             参考文献：反映研究的背景、历史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对课题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学科发展的作用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                                             引证文献：反映后续发展、最新研究</a:t>
            </a:r>
            <a:endParaRPr lang="zh-CN" altLang="en-US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-6113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9600" y="1928802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928662" y="1785926"/>
            <a:ext cx="2571768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循环法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071546"/>
            <a:ext cx="37861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2.4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文献检索常用方法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8630" y="2428868"/>
            <a:ext cx="23574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追溯法</a:t>
            </a:r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常用法</a:t>
            </a:r>
            <a:endParaRPr lang="zh-CN" altLang="en-US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-6113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如何全面收集和利用文献资源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3071802" y="1785926"/>
            <a:ext cx="2571768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追溯法示例</a:t>
            </a:r>
            <a:endParaRPr lang="zh-CN" altLang="en-US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42938" y="1071546"/>
            <a:ext cx="37861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2.4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文献检索常用方法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663" y="2476511"/>
            <a:ext cx="61626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791098"/>
            <a:ext cx="33337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4"/>
          <p:cNvSpPr txBox="1">
            <a:spLocks noGrp="1" noChangeArrowheads="1"/>
          </p:cNvSpPr>
          <p:nvPr/>
        </p:nvSpPr>
        <p:spPr bwMode="auto">
          <a:xfrm>
            <a:off x="0" y="6492875"/>
            <a:ext cx="642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6D9A48B-D21F-4AEC-931C-745DB1325BA0}" type="slidenum">
              <a:rPr lang="zh-CN" altLang="en-US" sz="1600">
                <a:latin typeface="Verdana" pitchFamily="34" charset="0"/>
                <a:ea typeface="微软雅黑" pitchFamily="34" charset="-122"/>
              </a:rPr>
              <a:pPr/>
              <a:t>47</a:t>
            </a:fld>
            <a:endParaRPr lang="zh-CN" altLang="en-US" sz="1600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6627" name="标题 1"/>
          <p:cNvSpPr txBox="1">
            <a:spLocks noChangeArrowheads="1"/>
          </p:cNvSpPr>
          <p:nvPr/>
        </p:nvSpPr>
        <p:spPr bwMode="auto">
          <a:xfrm>
            <a:off x="500063" y="714361"/>
            <a:ext cx="7286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4000" b="1" dirty="0" smtClean="0">
                <a:solidFill>
                  <a:srgbClr val="002060"/>
                </a:solidFill>
                <a:latin typeface="Verdana" pitchFamily="34" charset="0"/>
                <a:ea typeface="微软雅黑" pitchFamily="34" charset="-122"/>
              </a:rPr>
              <a:t>提纲</a:t>
            </a:r>
            <a:endParaRPr lang="zh-CN" altLang="en-US" sz="4000" b="1" dirty="0">
              <a:solidFill>
                <a:srgbClr val="002060"/>
              </a:solidFill>
              <a:latin typeface="Verdana" pitchFamily="34" charset="0"/>
              <a:ea typeface="微软雅黑" pitchFamily="34" charset="-122"/>
            </a:endParaRPr>
          </a:p>
        </p:txBody>
      </p:sp>
      <p:grpSp>
        <p:nvGrpSpPr>
          <p:cNvPr id="2" name="组合 53"/>
          <p:cNvGrpSpPr>
            <a:grpSpLocks/>
          </p:cNvGrpSpPr>
          <p:nvPr/>
        </p:nvGrpSpPr>
        <p:grpSpPr bwMode="auto">
          <a:xfrm>
            <a:off x="571500" y="2114566"/>
            <a:ext cx="7479888" cy="600055"/>
            <a:chOff x="571500" y="1071563"/>
            <a:chExt cx="7715250" cy="57148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71500" y="1071563"/>
              <a:ext cx="717550" cy="514665"/>
              <a:chOff x="0" y="0"/>
              <a:chExt cx="1549" cy="1351"/>
            </a:xfrm>
          </p:grpSpPr>
          <p:sp>
            <p:nvSpPr>
              <p:cNvPr id="26675" name="AutoShape 9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6" name="AutoShap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7" name="AutoShape 11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0E223A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72" name="Line 16"/>
            <p:cNvSpPr>
              <a:spLocks noChangeShapeType="1"/>
            </p:cNvSpPr>
            <p:nvPr/>
          </p:nvSpPr>
          <p:spPr bwMode="auto">
            <a:xfrm>
              <a:off x="1144588" y="1543013"/>
              <a:ext cx="7142162" cy="13096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73" name="Text Box 17"/>
            <p:cNvSpPr txBox="1">
              <a:spLocks noChangeArrowheads="1"/>
            </p:cNvSpPr>
            <p:nvPr/>
          </p:nvSpPr>
          <p:spPr bwMode="auto">
            <a:xfrm>
              <a:off x="1500188" y="1130494"/>
              <a:ext cx="2412704" cy="498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毕业论文概述</a:t>
              </a:r>
              <a:endPara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674" name="Text Box 18"/>
            <p:cNvSpPr txBox="1">
              <a:spLocks noChangeArrowheads="1"/>
            </p:cNvSpPr>
            <p:nvPr/>
          </p:nvSpPr>
          <p:spPr bwMode="auto">
            <a:xfrm>
              <a:off x="757238" y="1086115"/>
              <a:ext cx="451721" cy="556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3200" b="1" dirty="0"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71500" y="3123845"/>
            <a:ext cx="7479888" cy="590907"/>
            <a:chOff x="0" y="0"/>
            <a:chExt cx="5165" cy="457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26668" name="AutoShape 13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9" name="AutoShap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0" name="AutoShape 15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592524"/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65" name="Line 19"/>
            <p:cNvSpPr>
              <a:spLocks noChangeShapeType="1"/>
            </p:cNvSpPr>
            <p:nvPr/>
          </p:nvSpPr>
          <p:spPr bwMode="auto">
            <a:xfrm>
              <a:off x="384" y="384"/>
              <a:ext cx="4781" cy="1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66" name="Text Box 20"/>
            <p:cNvSpPr txBox="1">
              <a:spLocks noChangeArrowheads="1"/>
            </p:cNvSpPr>
            <p:nvPr/>
          </p:nvSpPr>
          <p:spPr bwMode="auto">
            <a:xfrm>
              <a:off x="638" y="48"/>
              <a:ext cx="335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如何全面收集和利用文献资源</a:t>
              </a:r>
              <a:endPara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667" name="Text Box 21"/>
            <p:cNvSpPr txBox="1">
              <a:spLocks noChangeArrowheads="1"/>
            </p:cNvSpPr>
            <p:nvPr/>
          </p:nvSpPr>
          <p:spPr bwMode="auto">
            <a:xfrm>
              <a:off x="99" y="5"/>
              <a:ext cx="302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3200" b="1" dirty="0"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71500" y="4101995"/>
            <a:ext cx="7479888" cy="612889"/>
            <a:chOff x="0" y="0"/>
            <a:chExt cx="5165" cy="474"/>
          </a:xfrm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26661" name="AutoShape 23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2" name="AutoShap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3" name="AutoShape 25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0E223A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58" name="Line 30"/>
            <p:cNvSpPr>
              <a:spLocks noChangeShapeType="1"/>
            </p:cNvSpPr>
            <p:nvPr/>
          </p:nvSpPr>
          <p:spPr bwMode="auto">
            <a:xfrm flipV="1">
              <a:off x="384" y="382"/>
              <a:ext cx="4781" cy="2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59" name="Text Box 31"/>
            <p:cNvSpPr txBox="1">
              <a:spLocks noChangeArrowheads="1"/>
            </p:cNvSpPr>
            <p:nvPr/>
          </p:nvSpPr>
          <p:spPr bwMode="auto">
            <a:xfrm>
              <a:off x="664" y="48"/>
              <a:ext cx="3599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学位论文写作中的文献检索示例</a:t>
              </a:r>
              <a:endParaRPr lang="zh-CN" altLang="en-US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660" name="Text Box 32"/>
            <p:cNvSpPr txBox="1">
              <a:spLocks noChangeArrowheads="1"/>
            </p:cNvSpPr>
            <p:nvPr/>
          </p:nvSpPr>
          <p:spPr bwMode="auto">
            <a:xfrm>
              <a:off x="99" y="22"/>
              <a:ext cx="302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3200" b="1" dirty="0"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</p:grpSp>
    </p:spTree>
  </p:cSld>
  <p:clrMapOvr>
    <a:masterClrMapping/>
  </p:clrMapOvr>
  <p:transition advTm="486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学位论文写作中的文献检索示例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428596" y="1722442"/>
            <a:ext cx="792961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论文题目：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武汉电缆集团商业街工程招标书编制</a:t>
            </a:r>
            <a:endParaRPr lang="zh-CN" altLang="en-US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75394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学位论文写作中的文献检索示例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428596" y="1204869"/>
            <a:ext cx="7929618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3.1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课题分析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9665" name="Rectangle 1"/>
          <p:cNvSpPr>
            <a:spLocks noChangeArrowheads="1"/>
          </p:cNvSpPr>
          <p:nvPr/>
        </p:nvSpPr>
        <p:spPr bwMode="auto">
          <a:xfrm>
            <a:off x="500034" y="2285992"/>
            <a:ext cx="4071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该选题的主要关键词包括：</a:t>
            </a:r>
            <a:endParaRPr kumimoji="0" 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招标书 编制 工程 </a:t>
            </a:r>
            <a:endParaRPr kumimoji="0" lang="zh-CN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0" y="1"/>
            <a:ext cx="9139238" cy="928669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8676" name="Line 28"/>
          <p:cNvSpPr>
            <a:spLocks noChangeShapeType="1"/>
          </p:cNvSpPr>
          <p:nvPr/>
        </p:nvSpPr>
        <p:spPr bwMode="auto">
          <a:xfrm rot="16200000" flipH="1">
            <a:off x="2204244" y="296069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 flipH="1">
            <a:off x="357188" y="1687500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1"/>
          <p:cNvSpPr>
            <a:spLocks noChangeArrowheads="1"/>
          </p:cNvSpPr>
          <p:nvPr/>
        </p:nvSpPr>
        <p:spPr bwMode="auto">
          <a:xfrm>
            <a:off x="0" y="214290"/>
            <a:ext cx="9001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zh-CN" altLang="en-US" sz="4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毕业论文概述  </a:t>
            </a:r>
            <a:endParaRPr lang="zh-CN" altLang="en-US" sz="4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857224" y="1428736"/>
            <a:ext cx="2735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类型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928688" y="2382773"/>
            <a:ext cx="5786452" cy="760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依据论文的目的与性质可大致分为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理论型研究论文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和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应用型研究论文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928662" y="3571876"/>
            <a:ext cx="5786452" cy="760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依据所申请学位可分为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学士学位论文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、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硕士学位论文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和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博士学士论文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75394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学位论文写作中的文献检索示例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428596" y="1204869"/>
            <a:ext cx="7929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3.2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选择相关信息源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9665" name="Rectangle 1"/>
          <p:cNvSpPr>
            <a:spLocks noChangeArrowheads="1"/>
          </p:cNvSpPr>
          <p:nvPr/>
        </p:nvSpPr>
        <p:spPr bwMode="auto">
          <a:xfrm>
            <a:off x="500034" y="2285992"/>
            <a:ext cx="835824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6700" defTabSz="914400">
              <a:lnSpc>
                <a:spcPct val="150000"/>
              </a:lnSpc>
              <a:buSzTx/>
            </a:pP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纸质图书</a:t>
            </a: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：利用</a:t>
            </a:r>
            <a:r>
              <a:rPr lang="en-US" altLang="zh-CN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OPAC</a:t>
            </a: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查纸质图书（专著），以“招标书 编制工程”作为检索词，选择“书名”作为检索入口，检索出</a:t>
            </a:r>
            <a:r>
              <a:rPr lang="en-US" altLang="zh-CN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3</a:t>
            </a: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本相关图书；</a:t>
            </a:r>
          </a:p>
          <a:p>
            <a:pPr lvl="0" indent="266700" defTabSz="914400">
              <a:lnSpc>
                <a:spcPct val="150000"/>
              </a:lnSpc>
              <a:buSzTx/>
            </a:pP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电子图书</a:t>
            </a: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：读秀</a:t>
            </a:r>
          </a:p>
          <a:p>
            <a:pPr lvl="0" indent="266700" defTabSz="914400">
              <a:lnSpc>
                <a:spcPct val="150000"/>
              </a:lnSpc>
              <a:buSzTx/>
            </a:pP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（注意：图书的系统性，完整性，概述性特点决定了图书篇名中可能没有专指该课题，但是可能章节中有论述，所以检索词可以选择上位类的词语：如招标书 编制 工程等）</a:t>
            </a:r>
          </a:p>
          <a:p>
            <a:pPr lvl="0" indent="266700" defTabSz="914400">
              <a:lnSpc>
                <a:spcPct val="150000"/>
              </a:lnSpc>
              <a:buSzTx/>
            </a:pP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中外文电子期刊</a:t>
            </a: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：中文</a:t>
            </a:r>
            <a:r>
              <a:rPr lang="en-US" altLang="zh-CN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CNKI</a:t>
            </a: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、维普；外文</a:t>
            </a:r>
            <a:r>
              <a:rPr lang="en-US" altLang="zh-CN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EBSCO</a:t>
            </a:r>
          </a:p>
          <a:p>
            <a:pPr lvl="0" indent="266700" defTabSz="914400">
              <a:lnSpc>
                <a:spcPct val="150000"/>
              </a:lnSpc>
              <a:buSzTx/>
            </a:pP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学位论文数据库</a:t>
            </a: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：万方学位论文；</a:t>
            </a:r>
            <a:r>
              <a:rPr lang="en-US" altLang="zh-CN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CNKI</a:t>
            </a: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博硕士论文库</a:t>
            </a:r>
          </a:p>
          <a:p>
            <a:pPr lvl="0" indent="266700" defTabSz="914400">
              <a:lnSpc>
                <a:spcPct val="150000"/>
              </a:lnSpc>
              <a:buSzTx/>
            </a:pPr>
            <a:r>
              <a:rPr lang="en-US" altLang="zh-CN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Google</a:t>
            </a: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学术搜索</a:t>
            </a:r>
          </a:p>
          <a:p>
            <a:pPr lvl="0" indent="266700" defTabSz="914400">
              <a:lnSpc>
                <a:spcPct val="150000"/>
              </a:lnSpc>
              <a:buSzTx/>
            </a:pP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中国科技论文在线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75394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学位论文写作中的文献检索示例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428596" y="1204869"/>
            <a:ext cx="7929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3.3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构造检索式，实施检索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9665" name="Rectangle 1"/>
          <p:cNvSpPr>
            <a:spLocks noChangeArrowheads="1"/>
          </p:cNvSpPr>
          <p:nvPr/>
        </p:nvSpPr>
        <p:spPr bwMode="auto">
          <a:xfrm>
            <a:off x="500034" y="2285992"/>
            <a:ext cx="735811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6700" defTabSz="914400">
              <a:lnSpc>
                <a:spcPct val="200000"/>
              </a:lnSpc>
              <a:buSzTx/>
            </a:pP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检索式：招标书</a:t>
            </a:r>
            <a:r>
              <a:rPr lang="en-US" altLang="zh-CN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AND</a:t>
            </a: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编制</a:t>
            </a:r>
            <a:r>
              <a:rPr lang="en-US" altLang="zh-CN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AND</a:t>
            </a: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工程；招标书</a:t>
            </a:r>
            <a:r>
              <a:rPr lang="en-US" altLang="zh-CN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AND</a:t>
            </a: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工程；招标书</a:t>
            </a:r>
            <a:r>
              <a:rPr lang="en-US" altLang="zh-CN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AND</a:t>
            </a: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编制；</a:t>
            </a:r>
          </a:p>
          <a:p>
            <a:pPr lvl="0" indent="266700" defTabSz="914400">
              <a:lnSpc>
                <a:spcPct val="200000"/>
              </a:lnSpc>
              <a:buSzTx/>
            </a:pP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对应的英文检索式</a:t>
            </a:r>
            <a:r>
              <a:rPr lang="en-US" altLang="zh-CN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Engineering and Bidding documents</a:t>
            </a: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；</a:t>
            </a: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（英文关键词的形成小技巧：利用中文关键词构成的检索式在中文数据库中进行检索，会得到一批中文期刊论文，每一篇期刊论文都会有和中文关键词对应的英文关键词，这些英文关键词可加以借鉴。）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75394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学位论文写作中的文献检索示例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428596" y="1204869"/>
            <a:ext cx="7929618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3.3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调整检索策略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9665" name="Rectangle 1"/>
          <p:cNvSpPr>
            <a:spLocks noChangeArrowheads="1"/>
          </p:cNvSpPr>
          <p:nvPr/>
        </p:nvSpPr>
        <p:spPr bwMode="auto">
          <a:xfrm>
            <a:off x="500034" y="2285992"/>
            <a:ext cx="7358114" cy="111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>
              <a:lnSpc>
                <a:spcPct val="200000"/>
              </a:lnSpc>
              <a:buSzTx/>
            </a:pP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关键词“招标书”调整为“招标文件”，对应的英文检索式为</a:t>
            </a:r>
            <a:r>
              <a:rPr lang="en-US" altLang="zh-CN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Engineering and Tender documents</a:t>
            </a: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；增加了一些新的检索结果。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75394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学位论文写作中的文献检索示例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428596" y="1204869"/>
            <a:ext cx="7929618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3.3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检索结果的处理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9665" name="Rectangle 1"/>
          <p:cNvSpPr>
            <a:spLocks noChangeArrowheads="1"/>
          </p:cNvSpPr>
          <p:nvPr/>
        </p:nvSpPr>
        <p:spPr bwMode="auto">
          <a:xfrm>
            <a:off x="500034" y="2285992"/>
            <a:ext cx="73581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>
              <a:lnSpc>
                <a:spcPct val="200000"/>
              </a:lnSpc>
              <a:buSzTx/>
            </a:pP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“存盘”：题录信息</a:t>
            </a:r>
            <a:endParaRPr lang="en-US" altLang="zh-CN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黑体" pitchFamily="2" charset="-122"/>
            </a:endParaRPr>
          </a:p>
          <a:p>
            <a:pPr indent="266700" defTabSz="914400">
              <a:lnSpc>
                <a:spcPct val="200000"/>
              </a:lnSpc>
              <a:buSzTx/>
            </a:pP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利用参考文献，追溯法，可以查找到更多的相关文献</a:t>
            </a:r>
          </a:p>
          <a:p>
            <a:pPr indent="266700" defTabSz="914400">
              <a:lnSpc>
                <a:spcPct val="200000"/>
              </a:lnSpc>
              <a:buSzTx/>
            </a:pP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借鉴相关论文的英文关键词</a:t>
            </a:r>
          </a:p>
          <a:p>
            <a:pPr indent="266700" defTabSz="914400">
              <a:lnSpc>
                <a:spcPct val="200000"/>
              </a:lnSpc>
              <a:buSzTx/>
            </a:pP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借鉴相关论文的关键词，扩展你的课题分析</a:t>
            </a:r>
            <a:endParaRPr lang="zh-CN" altLang="en-US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黑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75394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学位论文写作中的文献检索示例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428596" y="1204869"/>
            <a:ext cx="7929618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3.3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参考文献著录格式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619125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071678"/>
            <a:ext cx="62769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9155" name="标题 1"/>
          <p:cNvSpPr txBox="1">
            <a:spLocks noChangeArrowheads="1"/>
          </p:cNvSpPr>
          <p:nvPr/>
        </p:nvSpPr>
        <p:spPr bwMode="auto">
          <a:xfrm>
            <a:off x="1857375" y="2571750"/>
            <a:ext cx="5429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zh-CN" altLang="en-US" sz="6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谢 谢！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 rot="16200000" flipH="1">
            <a:off x="2204244" y="302717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357188" y="2259010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2" name="TextBox 36"/>
          <p:cNvSpPr txBox="1">
            <a:spLocks noChangeArrowheads="1"/>
          </p:cNvSpPr>
          <p:nvPr/>
        </p:nvSpPr>
        <p:spPr bwMode="auto">
          <a:xfrm>
            <a:off x="428596" y="1357298"/>
            <a:ext cx="3806826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毕业论文的整体结构格式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zh-CN" altLang="en-US" sz="4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毕业论文概述  </a:t>
            </a:r>
            <a:endParaRPr lang="zh-CN" altLang="en-US" sz="4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71472" y="2214554"/>
            <a:ext cx="3429024" cy="22378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毕业设计（论文）的文件资料要求格式一致、内容完整，应采用统一的毕业设计（论文）封面及相关表格。 </a:t>
            </a:r>
          </a:p>
          <a:p>
            <a:pPr defTabSz="914400">
              <a:buSzTx/>
            </a:pPr>
            <a:endParaRPr lang="zh-CN" altLang="en-US" sz="2400" b="1" dirty="0" smtClean="0">
              <a:solidFill>
                <a:srgbClr val="C00000"/>
              </a:solidFill>
              <a:ea typeface="华文新魏" pitchFamily="2" charset="-122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71472" y="4357694"/>
            <a:ext cx="3429024" cy="22378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封面：中文题名</a:t>
            </a:r>
          </a:p>
          <a:p>
            <a:pPr defTabSz="914400">
              <a:buSzTx/>
            </a:pP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题名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是以最恰当、最简明的词语反映报告、论文中最重要的特定的逻辑组合。</a:t>
            </a:r>
          </a:p>
          <a:p>
            <a:pPr defTabSz="914400">
              <a:buSzTx/>
            </a:pPr>
            <a:endParaRPr lang="zh-CN" altLang="en-US" sz="2400" b="1" dirty="0" smtClean="0">
              <a:solidFill>
                <a:srgbClr val="C00000"/>
              </a:solidFill>
              <a:ea typeface="华文新魏" pitchFamily="2" charset="-122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24400" y="1752600"/>
            <a:ext cx="3873500" cy="44989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 rot="16200000" flipH="1">
            <a:off x="2204244" y="81745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357188" y="207167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2" name="TextBox 36"/>
          <p:cNvSpPr txBox="1">
            <a:spLocks noChangeArrowheads="1"/>
          </p:cNvSpPr>
          <p:nvPr/>
        </p:nvSpPr>
        <p:spPr bwMode="auto">
          <a:xfrm>
            <a:off x="428596" y="1142984"/>
            <a:ext cx="3806826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毕业论文的整体结构格式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zh-CN" altLang="en-US" sz="4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毕业论文概述  </a:t>
            </a:r>
            <a:endParaRPr lang="zh-CN" altLang="en-US" sz="4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71472" y="2000240"/>
            <a:ext cx="3429024" cy="391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中英文摘要、关键词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7777900" cy="318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00034" y="4429132"/>
            <a:ext cx="4000528" cy="20672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000" b="1" dirty="0" smtClean="0">
                <a:solidFill>
                  <a:srgbClr val="FF0000"/>
                </a:solidFill>
                <a:ea typeface="华文新魏" pitchFamily="2" charset="-122"/>
              </a:rPr>
              <a:t>摘要</a:t>
            </a: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是反映论文核心内容和全面信息的独立性短文，是该论文最准确、最简单、最全面、最迅速的独立性报道。</a:t>
            </a:r>
          </a:p>
          <a:p>
            <a:pPr defTabSz="914400">
              <a:buSzTx/>
            </a:pP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摘要四要素：目的、方法、结果、结论</a:t>
            </a:r>
            <a:endParaRPr lang="zh-CN" altLang="en-US" sz="2400" b="1" dirty="0" smtClean="0">
              <a:solidFill>
                <a:schemeClr val="tx1"/>
              </a:solidFill>
              <a:ea typeface="华文新魏" pitchFamily="2" charset="-122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857752" y="4757438"/>
            <a:ext cx="3929090" cy="1386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000" b="1" dirty="0" smtClean="0">
                <a:solidFill>
                  <a:srgbClr val="FF0000"/>
                </a:solidFill>
                <a:ea typeface="华文新魏" pitchFamily="2" charset="-122"/>
              </a:rPr>
              <a:t>关键词</a:t>
            </a: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首选能揭示论文的核心思想与主题内容的词语</a:t>
            </a:r>
          </a:p>
          <a:p>
            <a:pPr defTabSz="914400">
              <a:buSzTx/>
            </a:pP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其次是论文中其他主要研究的事物的名称或研究方法等。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 rot="16200000" flipH="1">
            <a:off x="2204244" y="302717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357188" y="2259010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2" name="TextBox 36"/>
          <p:cNvSpPr txBox="1">
            <a:spLocks noChangeArrowheads="1"/>
          </p:cNvSpPr>
          <p:nvPr/>
        </p:nvSpPr>
        <p:spPr bwMode="auto">
          <a:xfrm>
            <a:off x="428596" y="1357298"/>
            <a:ext cx="3806826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毕业论文的整体结构格式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zh-CN" altLang="en-US" sz="4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毕业论文概述  </a:t>
            </a:r>
            <a:endParaRPr lang="zh-CN" altLang="en-US" sz="4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71472" y="2214555"/>
            <a:ext cx="3429024" cy="391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目录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14554"/>
            <a:ext cx="6572296" cy="436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 rot="16200000" flipH="1">
            <a:off x="2204244" y="302717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357188" y="2259010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2" name="TextBox 36"/>
          <p:cNvSpPr txBox="1">
            <a:spLocks noChangeArrowheads="1"/>
          </p:cNvSpPr>
          <p:nvPr/>
        </p:nvSpPr>
        <p:spPr bwMode="auto">
          <a:xfrm>
            <a:off x="428596" y="1357298"/>
            <a:ext cx="3806826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毕业论文的整体结构格式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zh-CN" altLang="en-US" sz="4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毕业论文概述  </a:t>
            </a:r>
            <a:endParaRPr lang="zh-CN" altLang="en-US" sz="4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7546" y="2847982"/>
            <a:ext cx="6585048" cy="393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71472" y="2285992"/>
            <a:ext cx="3429024" cy="760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主体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（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引言</a:t>
            </a:r>
            <a:r>
              <a:rPr lang="en-US" altLang="zh-CN" sz="2400" b="1" dirty="0" smtClean="0">
                <a:solidFill>
                  <a:srgbClr val="C00000"/>
                </a:solidFill>
                <a:ea typeface="华文新魏" pitchFamily="2" charset="-122"/>
              </a:rPr>
              <a:t>/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绪论、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正文、结论、致谢、参考文献）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428992" y="5471794"/>
            <a:ext cx="4286280" cy="10456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000" b="1" dirty="0" smtClean="0">
                <a:solidFill>
                  <a:srgbClr val="FF0000"/>
                </a:solidFill>
                <a:ea typeface="华文新魏" pitchFamily="2" charset="-122"/>
              </a:rPr>
              <a:t>引言</a:t>
            </a: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是论文的开场白、回顾前人的工作、概述写作的原因、阐明写作新意、与文内其他章节内容相呼应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主题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主题">
  <a:themeElements>
    <a:clrScheme name="16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6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主题">
  <a:themeElements>
    <a:clrScheme name="17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7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主题">
  <a:themeElements>
    <a:clrScheme name="18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8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主题">
  <a:themeElements>
    <a:clrScheme name="19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9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主题">
  <a:themeElements>
    <a:clrScheme name="20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0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主题">
  <a:themeElements>
    <a:clrScheme name="21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1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主题">
  <a:themeElements>
    <a:clrScheme name="22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2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主题">
  <a:themeElements>
    <a:clrScheme name="23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3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主题">
  <a:themeElements>
    <a:clrScheme name="24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4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Pages>0</Pages>
  <Words>2819</Words>
  <Characters>0</Characters>
  <Application>WPS Office 个人版</Application>
  <DocSecurity>0</DocSecurity>
  <PresentationFormat>全屏显示(4:3)</PresentationFormat>
  <Lines>0</Lines>
  <Paragraphs>310</Paragraphs>
  <Slides>55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24</vt:i4>
      </vt:variant>
      <vt:variant>
        <vt:lpstr>幻灯片标题</vt:lpstr>
      </vt:variant>
      <vt:variant>
        <vt:i4>55</vt:i4>
      </vt:variant>
    </vt:vector>
  </HeadingPairs>
  <TitlesOfParts>
    <vt:vector size="79" baseType="lpstr">
      <vt:lpstr>Office 主题</vt:lpstr>
      <vt:lpstr>1_Office 主题</vt:lpstr>
      <vt:lpstr>2_Office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16_Office 主题</vt:lpstr>
      <vt:lpstr>17_Office 主题</vt:lpstr>
      <vt:lpstr>18_Office 主题</vt:lpstr>
      <vt:lpstr>19_Office 主题</vt:lpstr>
      <vt:lpstr>20_Office 主题</vt:lpstr>
      <vt:lpstr>21_Office 主题</vt:lpstr>
      <vt:lpstr>22_Office 主题</vt:lpstr>
      <vt:lpstr>23_Office 主题</vt:lpstr>
      <vt:lpstr>24_Office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蓝色雅致</dc:title>
  <dc:subject/>
  <dc:creator>阿达游</dc:creator>
  <cp:keywords/>
  <dc:description/>
  <cp:lastModifiedBy>user</cp:lastModifiedBy>
  <cp:revision>279</cp:revision>
  <cp:lastPrinted>1899-12-30T00:00:00Z</cp:lastPrinted>
  <dcterms:created xsi:type="dcterms:W3CDTF">2011-07-17T15:57:43Z</dcterms:created>
  <dcterms:modified xsi:type="dcterms:W3CDTF">2014-04-13T13:25:26Z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2052-8.1.0.3526</vt:lpwstr>
  </property>
</Properties>
</file>