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88" r:id="rId24"/>
    <p:sldId id="314" r:id="rId25"/>
    <p:sldId id="289" r:id="rId26"/>
    <p:sldId id="290" r:id="rId27"/>
    <p:sldId id="291" r:id="rId28"/>
    <p:sldId id="292" r:id="rId29"/>
    <p:sldId id="293" r:id="rId30"/>
    <p:sldId id="263"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AC8"/>
    <a:srgbClr val="F3AA3F"/>
    <a:srgbClr val="B57F2E"/>
    <a:srgbClr val="6C0000"/>
    <a:srgbClr val="000000"/>
    <a:srgbClr val="D8B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5485947"/>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884817-F5C2-4830-8C6A-7F281DC1F67B}" type="slidenum">
              <a:rPr lang="zh-CN" altLang="en-US" smtClean="0"/>
              <a:t>‹#›</a:t>
            </a:fld>
            <a:endParaRPr lang="zh-CN" altLang="en-US"/>
          </a:p>
        </p:txBody>
      </p:sp>
      <p:sp>
        <p:nvSpPr>
          <p:cNvPr id="8" name="矩形 7"/>
          <p:cNvSpPr/>
          <p:nvPr userDrawn="1"/>
        </p:nvSpPr>
        <p:spPr>
          <a:xfrm>
            <a:off x="0" y="5157193"/>
            <a:ext cx="9144000" cy="1700808"/>
          </a:xfrm>
          <a:prstGeom prst="rect">
            <a:avLst/>
          </a:prstGeom>
          <a:gradFill flip="none" rotWithShape="1">
            <a:gsLst>
              <a:gs pos="0">
                <a:schemeClr val="bg1">
                  <a:alpha val="23000"/>
                </a:schemeClr>
              </a:gs>
              <a:gs pos="100000">
                <a:srgbClr val="D8BC9C">
                  <a:alpha val="6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1088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271379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54290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0"/>
            <a:ext cx="9144000" cy="6858001"/>
          </a:xfrm>
          <a:prstGeom prst="rect">
            <a:avLst/>
          </a:prstGeom>
          <a:gradFill flip="none" rotWithShape="1">
            <a:gsLst>
              <a:gs pos="0">
                <a:schemeClr val="bg1">
                  <a:alpha val="23000"/>
                </a:schemeClr>
              </a:gs>
              <a:gs pos="100000">
                <a:srgbClr val="D8BC9C">
                  <a:alpha val="6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57200" y="1340768"/>
            <a:ext cx="8229600" cy="4785395"/>
          </a:xfrm>
        </p:spPr>
        <p:txBody>
          <a:bodyPr>
            <a:normAutofit/>
          </a:bodyPr>
          <a:lstStyle>
            <a:lvl1pPr>
              <a:defRPr sz="2000"/>
            </a:lvl1pPr>
            <a:lvl2pPr>
              <a:defRPr sz="18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884817-F5C2-4830-8C6A-7F281DC1F67B}" type="slidenum">
              <a:rPr lang="zh-CN" altLang="en-US" smtClean="0"/>
              <a:t>‹#›</a:t>
            </a:fld>
            <a:endParaRPr lang="zh-CN" altLang="en-US"/>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816354"/>
            <a:ext cx="9144000" cy="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9851" y="93406"/>
            <a:ext cx="222789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274638"/>
            <a:ext cx="8229600" cy="541716"/>
          </a:xfrm>
        </p:spPr>
        <p:txBody>
          <a:bodyPr>
            <a:noAutofit/>
          </a:bodyPr>
          <a:lstStyle>
            <a:lvl1pPr algn="l">
              <a:defRPr sz="3200" b="1"/>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754145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310869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45406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272719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297398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333208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24922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BB42A3-775A-4726-AB49-C4A2EF9B8516}" type="datetimeFigureOut">
              <a:rPr lang="zh-CN" altLang="en-US" smtClean="0"/>
              <a:t>2013/11/19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51617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B42A3-775A-4726-AB49-C4A2EF9B8516}" type="datetimeFigureOut">
              <a:rPr lang="zh-CN" altLang="en-US" smtClean="0"/>
              <a:t>2013/11/19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84817-F5C2-4830-8C6A-7F281DC1F67B}" type="slidenum">
              <a:rPr lang="zh-CN" altLang="en-US" smtClean="0"/>
              <a:t>‹#›</a:t>
            </a:fld>
            <a:endParaRPr lang="zh-CN" altLang="en-US"/>
          </a:p>
        </p:txBody>
      </p:sp>
    </p:spTree>
    <p:extLst>
      <p:ext uri="{BB962C8B-B14F-4D97-AF65-F5344CB8AC3E}">
        <p14:creationId xmlns:p14="http://schemas.microsoft.com/office/powerpoint/2010/main" val="198867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19672" y="4178108"/>
            <a:ext cx="7533498" cy="794519"/>
          </a:xfrm>
        </p:spPr>
        <p:txBody>
          <a:bodyPr>
            <a:normAutofit fontScale="90000"/>
          </a:bodyPr>
          <a:lstStyle/>
          <a:p>
            <a:r>
              <a:rPr lang="en-US" altLang="zh-CN" sz="4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CNKI</a:t>
            </a:r>
            <a:r>
              <a:rPr lang="zh-CN" altLang="en-US" sz="4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总库平台</a:t>
            </a:r>
            <a:r>
              <a:rPr lang="en-US" altLang="zh-CN" sz="40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(KNS6.5)</a:t>
            </a:r>
            <a:r>
              <a:rPr lang="zh-CN" altLang="en-US" sz="4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使用</a:t>
            </a:r>
            <a:r>
              <a:rPr lang="zh-CN" altLang="en-US" sz="40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指南</a:t>
            </a:r>
            <a:endParaRPr lang="zh-CN" altLang="en-US" sz="40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副标题 2"/>
          <p:cNvSpPr>
            <a:spLocks noGrp="1"/>
          </p:cNvSpPr>
          <p:nvPr>
            <p:ph type="subTitle" idx="1"/>
          </p:nvPr>
        </p:nvSpPr>
        <p:spPr>
          <a:xfrm>
            <a:off x="1835696" y="5229200"/>
            <a:ext cx="6766520" cy="504056"/>
          </a:xfrm>
        </p:spPr>
        <p:txBody>
          <a:bodyPr>
            <a:normAutofit/>
          </a:bodyPr>
          <a:lstStyle/>
          <a:p>
            <a:pPr algn="r"/>
            <a:r>
              <a:rPr lang="zh-CN" altLang="en-US" sz="2200" dirty="0">
                <a:solidFill>
                  <a:schemeClr val="tx1"/>
                </a:solidFill>
              </a:rPr>
              <a:t>同</a:t>
            </a:r>
            <a:r>
              <a:rPr lang="zh-CN" altLang="en-US" sz="2200" dirty="0" smtClean="0">
                <a:solidFill>
                  <a:schemeClr val="tx1"/>
                </a:solidFill>
              </a:rPr>
              <a:t>方知网数图公司职教分公司</a:t>
            </a:r>
            <a:endParaRPr lang="en-US" altLang="zh-CN" sz="2200" dirty="0">
              <a:solidFill>
                <a:schemeClr val="tx1"/>
              </a:solidFill>
            </a:endParaRPr>
          </a:p>
        </p:txBody>
      </p:sp>
    </p:spTree>
    <p:extLst>
      <p:ext uri="{BB962C8B-B14F-4D97-AF65-F5344CB8AC3E}">
        <p14:creationId xmlns:p14="http://schemas.microsoft.com/office/powerpoint/2010/main" val="2064342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en-US" altLang="zh-CN" dirty="0"/>
              <a:t>KDN</a:t>
            </a:r>
            <a:r>
              <a:rPr lang="zh-CN" altLang="en-US" dirty="0"/>
              <a:t>使用指南</a:t>
            </a:r>
            <a:r>
              <a:rPr lang="en-US" altLang="zh-CN" dirty="0"/>
              <a:t>-</a:t>
            </a:r>
            <a:r>
              <a:rPr lang="zh-CN" altLang="en-US" dirty="0"/>
              <a:t>检索</a:t>
            </a:r>
            <a:endParaRPr lang="zh-CN" altLang="en-US" b="0" dirty="0"/>
          </a:p>
        </p:txBody>
      </p:sp>
      <p:sp>
        <p:nvSpPr>
          <p:cNvPr id="4" name="矩形 3"/>
          <p:cNvSpPr/>
          <p:nvPr/>
        </p:nvSpPr>
        <p:spPr>
          <a:xfrm>
            <a:off x="20443" y="1342614"/>
            <a:ext cx="2031278" cy="2369880"/>
          </a:xfrm>
          <a:prstGeom prst="rect">
            <a:avLst/>
          </a:prstGeom>
        </p:spPr>
        <p:txBody>
          <a:bodyPr wrap="square">
            <a:spAutoFit/>
          </a:bodyPr>
          <a:lstStyle/>
          <a:p>
            <a:r>
              <a:rPr lang="en-US" altLang="zh-CN" sz="2200" b="1" dirty="0" smtClean="0">
                <a:solidFill>
                  <a:srgbClr val="FF0000"/>
                </a:solidFill>
                <a:latin typeface="+mj-ea"/>
                <a:ea typeface="+mj-ea"/>
              </a:rPr>
              <a:t>2.2.3</a:t>
            </a:r>
            <a:r>
              <a:rPr lang="zh-CN" altLang="en-US" sz="2200" b="1" dirty="0" smtClean="0">
                <a:solidFill>
                  <a:srgbClr val="FF0000"/>
                </a:solidFill>
                <a:latin typeface="+mj-ea"/>
                <a:ea typeface="+mj-ea"/>
              </a:rPr>
              <a:t>智能检索</a:t>
            </a:r>
            <a:r>
              <a:rPr lang="zh-CN" altLang="en-US" dirty="0" smtClean="0"/>
              <a:t>：</a:t>
            </a:r>
            <a:endParaRPr lang="en-US" altLang="zh-CN" dirty="0" smtClean="0"/>
          </a:p>
          <a:p>
            <a:pPr marL="285750" indent="-285750">
              <a:buFont typeface="Arial" pitchFamily="34" charset="0"/>
              <a:buChar char="•"/>
            </a:pPr>
            <a:r>
              <a:rPr lang="zh-CN" altLang="en-US" b="1" dirty="0" smtClean="0">
                <a:solidFill>
                  <a:srgbClr val="FF0000"/>
                </a:solidFill>
              </a:rPr>
              <a:t>同义扩展</a:t>
            </a:r>
            <a:r>
              <a:rPr lang="zh-CN" altLang="en-US" dirty="0" smtClean="0"/>
              <a:t>：对检索热词智能扩展</a:t>
            </a:r>
            <a:endParaRPr lang="en-US" altLang="zh-CN" dirty="0" smtClean="0"/>
          </a:p>
          <a:p>
            <a:pPr marL="285750" indent="-285750">
              <a:buFont typeface="Arial" pitchFamily="34" charset="0"/>
              <a:buChar char="•"/>
            </a:pPr>
            <a:r>
              <a:rPr lang="zh-CN" altLang="en-US" b="1" dirty="0" smtClean="0">
                <a:solidFill>
                  <a:srgbClr val="FF0000"/>
                </a:solidFill>
              </a:rPr>
              <a:t>检索建议</a:t>
            </a:r>
            <a:r>
              <a:rPr lang="zh-CN" altLang="en-US" dirty="0" smtClean="0"/>
              <a:t>：自动检测不准确的检索条件，给出检索建议</a:t>
            </a:r>
            <a:endParaRPr lang="en-US" altLang="zh-CN" dirty="0" smtClean="0"/>
          </a:p>
        </p:txBody>
      </p:sp>
      <p:grpSp>
        <p:nvGrpSpPr>
          <p:cNvPr id="8" name="组合 7"/>
          <p:cNvGrpSpPr/>
          <p:nvPr/>
        </p:nvGrpSpPr>
        <p:grpSpPr>
          <a:xfrm>
            <a:off x="2051721" y="1196752"/>
            <a:ext cx="6754713" cy="4544361"/>
            <a:chOff x="2051721" y="1196752"/>
            <a:chExt cx="6754713" cy="4544361"/>
          </a:xfrm>
        </p:grpSpPr>
        <p:grpSp>
          <p:nvGrpSpPr>
            <p:cNvPr id="6" name="组合 5"/>
            <p:cNvGrpSpPr/>
            <p:nvPr/>
          </p:nvGrpSpPr>
          <p:grpSpPr>
            <a:xfrm>
              <a:off x="2051721" y="1196752"/>
              <a:ext cx="6754713" cy="4544361"/>
              <a:chOff x="2051721" y="1196752"/>
              <a:chExt cx="6754713" cy="4544361"/>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1196752"/>
                <a:ext cx="6754713" cy="45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572000" y="1628800"/>
                <a:ext cx="3600400"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rgbClr val="FF0000"/>
                  </a:solidFill>
                  <a:effectLst>
                    <a:outerShdw blurRad="38100" dist="38100" dir="2700000" algn="tl">
                      <a:srgbClr val="000000">
                        <a:alpha val="43137"/>
                      </a:srgbClr>
                    </a:outerShdw>
                  </a:effectLst>
                </a:endParaRPr>
              </a:p>
            </p:txBody>
          </p:sp>
        </p:grpSp>
        <p:sp>
          <p:nvSpPr>
            <p:cNvPr id="7" name="矩形 6"/>
            <p:cNvSpPr/>
            <p:nvPr/>
          </p:nvSpPr>
          <p:spPr>
            <a:xfrm>
              <a:off x="6012160" y="2132856"/>
              <a:ext cx="2016224"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effectLst>
                    <a:outerShdw blurRad="38100" dist="38100" dir="2700000" algn="tl">
                      <a:srgbClr val="000000">
                        <a:alpha val="43137"/>
                      </a:srgbClr>
                    </a:outerShdw>
                  </a:effectLst>
                </a:rPr>
                <a:t>同义扩展：检索“山区高速”，和山区高速有关的热词自动扩展出来</a:t>
              </a:r>
            </a:p>
            <a:p>
              <a:pPr algn="ctr"/>
              <a:endParaRPr lang="zh-CN" altLang="en-US" dirty="0"/>
            </a:p>
          </p:txBody>
        </p:sp>
      </p:grpSp>
      <p:grpSp>
        <p:nvGrpSpPr>
          <p:cNvPr id="11" name="组合 10"/>
          <p:cNvGrpSpPr/>
          <p:nvPr/>
        </p:nvGrpSpPr>
        <p:grpSpPr>
          <a:xfrm>
            <a:off x="1259632" y="3966659"/>
            <a:ext cx="7795207" cy="2880320"/>
            <a:chOff x="1259632" y="3966659"/>
            <a:chExt cx="7795207" cy="288032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966659"/>
              <a:ext cx="779520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403648" y="4869160"/>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91880" y="4725143"/>
              <a:ext cx="4536504" cy="681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在检索“单位”“姜爱蓉”时，建议是否查找“作者”姜爱蓉的文献</a:t>
              </a:r>
              <a:endParaRPr lang="zh-CN" altLang="en-US" dirty="0">
                <a:solidFill>
                  <a:srgbClr val="FF0000"/>
                </a:solidFill>
              </a:endParaRPr>
            </a:p>
          </p:txBody>
        </p:sp>
      </p:grpSp>
    </p:spTree>
    <p:extLst>
      <p:ext uri="{BB962C8B-B14F-4D97-AF65-F5344CB8AC3E}">
        <p14:creationId xmlns:p14="http://schemas.microsoft.com/office/powerpoint/2010/main" val="35136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a:t>检索</a:t>
            </a:r>
          </a:p>
        </p:txBody>
      </p:sp>
      <p:sp>
        <p:nvSpPr>
          <p:cNvPr id="4" name="矩形 3"/>
          <p:cNvSpPr/>
          <p:nvPr/>
        </p:nvSpPr>
        <p:spPr>
          <a:xfrm>
            <a:off x="107504" y="1052736"/>
            <a:ext cx="5544616" cy="707886"/>
          </a:xfrm>
          <a:prstGeom prst="rect">
            <a:avLst/>
          </a:prstGeom>
        </p:spPr>
        <p:txBody>
          <a:bodyPr wrap="square">
            <a:spAutoFit/>
          </a:bodyPr>
          <a:lstStyle/>
          <a:p>
            <a:pPr marL="285750" indent="-285750">
              <a:buFont typeface="Arial" pitchFamily="34" charset="0"/>
              <a:buChar char="•"/>
            </a:pPr>
            <a:r>
              <a:rPr lang="en-US" altLang="zh-CN" dirty="0" smtClean="0"/>
              <a:t>2.2.4</a:t>
            </a:r>
            <a:r>
              <a:rPr lang="zh-CN" altLang="en-US" dirty="0" smtClean="0"/>
              <a:t>检索结果处理</a:t>
            </a:r>
            <a:r>
              <a:rPr lang="zh-CN" altLang="en-US" dirty="0"/>
              <a:t>：</a:t>
            </a:r>
            <a:r>
              <a:rPr lang="zh-CN" altLang="en-US" sz="2200" b="1" dirty="0">
                <a:solidFill>
                  <a:srgbClr val="FF0000"/>
                </a:solidFill>
              </a:rPr>
              <a:t>文献</a:t>
            </a:r>
            <a:r>
              <a:rPr lang="zh-CN" altLang="en-US" sz="2200" b="1" dirty="0" smtClean="0">
                <a:solidFill>
                  <a:srgbClr val="FF0000"/>
                </a:solidFill>
              </a:rPr>
              <a:t>分组、智能</a:t>
            </a:r>
            <a:r>
              <a:rPr lang="zh-CN" altLang="en-US" sz="2200" b="1" dirty="0">
                <a:solidFill>
                  <a:srgbClr val="FF0000"/>
                </a:solidFill>
              </a:rPr>
              <a:t>排序</a:t>
            </a:r>
          </a:p>
          <a:p>
            <a:endParaRPr lang="en-US" altLang="zh-CN" dirty="0" smtClean="0"/>
          </a:p>
        </p:txBody>
      </p:sp>
      <p:grpSp>
        <p:nvGrpSpPr>
          <p:cNvPr id="11" name="组合 10"/>
          <p:cNvGrpSpPr/>
          <p:nvPr/>
        </p:nvGrpSpPr>
        <p:grpSpPr>
          <a:xfrm>
            <a:off x="179512" y="1582972"/>
            <a:ext cx="8820472" cy="5013176"/>
            <a:chOff x="323528" y="1582972"/>
            <a:chExt cx="8820472" cy="5013176"/>
          </a:xfrm>
          <a:effectLst>
            <a:outerShdw blurRad="63500" sx="102000" sy="102000" algn="ctr" rotWithShape="0">
              <a:prstClr val="black">
                <a:alpha val="40000"/>
              </a:prstClr>
            </a:outerShdw>
          </a:effectLst>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82972"/>
              <a:ext cx="882047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432048" y="2780928"/>
              <a:ext cx="7380312" cy="1045615"/>
              <a:chOff x="1763688" y="3103465"/>
              <a:chExt cx="7380312" cy="1045615"/>
            </a:xfrm>
          </p:grpSpPr>
          <p:sp>
            <p:nvSpPr>
              <p:cNvPr id="5" name="矩形 4"/>
              <p:cNvSpPr/>
              <p:nvPr/>
            </p:nvSpPr>
            <p:spPr>
              <a:xfrm>
                <a:off x="1763688" y="3103465"/>
                <a:ext cx="5760640"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1 5"/>
              <p:cNvSpPr/>
              <p:nvPr/>
            </p:nvSpPr>
            <p:spPr>
              <a:xfrm>
                <a:off x="6660232" y="3103466"/>
                <a:ext cx="2483768" cy="1045614"/>
              </a:xfrm>
              <a:prstGeom prst="borderCallout1">
                <a:avLst>
                  <a:gd name="adj1" fmla="val 18750"/>
                  <a:gd name="adj2" fmla="val -8333"/>
                  <a:gd name="adj3" fmla="val 3522"/>
                  <a:gd name="adj4" fmla="val -717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b="1" dirty="0" smtClean="0">
                    <a:solidFill>
                      <a:srgbClr val="FF0000"/>
                    </a:solidFill>
                  </a:rPr>
                  <a:t>文献分组：可以根据“学科”、“文献年度”“研究层次”“作者”“机构”“基金”来定位文献</a:t>
                </a:r>
                <a:endParaRPr lang="zh-CN" altLang="en-US" sz="1500" b="1" dirty="0">
                  <a:solidFill>
                    <a:srgbClr val="FF0000"/>
                  </a:solidFill>
                </a:endParaRPr>
              </a:p>
            </p:txBody>
          </p:sp>
        </p:grpSp>
        <p:sp>
          <p:nvSpPr>
            <p:cNvPr id="8" name="矩形 7"/>
            <p:cNvSpPr/>
            <p:nvPr/>
          </p:nvSpPr>
          <p:spPr>
            <a:xfrm>
              <a:off x="467544" y="3527637"/>
              <a:ext cx="2016224" cy="261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线形标注 1 8"/>
            <p:cNvSpPr/>
            <p:nvPr/>
          </p:nvSpPr>
          <p:spPr>
            <a:xfrm>
              <a:off x="1691680" y="4018378"/>
              <a:ext cx="3655077" cy="850782"/>
            </a:xfrm>
            <a:prstGeom prst="borderCallout1">
              <a:avLst>
                <a:gd name="adj1" fmla="val 18750"/>
                <a:gd name="adj2" fmla="val -8333"/>
                <a:gd name="adj3" fmla="val -28320"/>
                <a:gd name="adj4" fmla="val -143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b="1" dirty="0" smtClean="0">
                  <a:solidFill>
                    <a:srgbClr val="FF0000"/>
                  </a:solidFill>
                </a:rPr>
                <a:t>智能排序：主题排序将最</a:t>
              </a:r>
              <a:r>
                <a:rPr lang="zh-CN" altLang="en-US" sz="1500" b="1" dirty="0">
                  <a:solidFill>
                    <a:srgbClr val="FF0000"/>
                  </a:solidFill>
                </a:rPr>
                <a:t>相关</a:t>
              </a:r>
              <a:r>
                <a:rPr lang="zh-CN" altLang="en-US" sz="1500" b="1" dirty="0" smtClean="0">
                  <a:solidFill>
                    <a:srgbClr val="FF0000"/>
                  </a:solidFill>
                </a:rPr>
                <a:t>文献排最前面；根据发表</a:t>
              </a:r>
              <a:r>
                <a:rPr lang="zh-CN" altLang="en-US" sz="1500" b="1" dirty="0">
                  <a:solidFill>
                    <a:srgbClr val="FF0000"/>
                  </a:solidFill>
                </a:rPr>
                <a:t>时间，查最新</a:t>
              </a:r>
              <a:r>
                <a:rPr lang="zh-CN" altLang="en-US" sz="1500" b="1" dirty="0" smtClean="0">
                  <a:solidFill>
                    <a:srgbClr val="FF0000"/>
                  </a:solidFill>
                </a:rPr>
                <a:t>文献；根据被</a:t>
              </a:r>
              <a:r>
                <a:rPr lang="zh-CN" altLang="en-US" sz="1500" b="1" dirty="0">
                  <a:solidFill>
                    <a:srgbClr val="FF0000"/>
                  </a:solidFill>
                </a:rPr>
                <a:t>引和下载次数查最受关注</a:t>
              </a:r>
              <a:r>
                <a:rPr lang="zh-CN" altLang="en-US" sz="1500" b="1" dirty="0" smtClean="0">
                  <a:solidFill>
                    <a:srgbClr val="FF0000"/>
                  </a:solidFill>
                </a:rPr>
                <a:t>文献</a:t>
              </a:r>
              <a:endParaRPr lang="zh-CN" altLang="en-US" sz="1500" dirty="0"/>
            </a:p>
          </p:txBody>
        </p:sp>
      </p:grpSp>
    </p:spTree>
    <p:extLst>
      <p:ext uri="{BB962C8B-B14F-4D97-AF65-F5344CB8AC3E}">
        <p14:creationId xmlns:p14="http://schemas.microsoft.com/office/powerpoint/2010/main" val="4278161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en-US" altLang="zh-CN" dirty="0"/>
              <a:t>KDN</a:t>
            </a:r>
            <a:r>
              <a:rPr lang="zh-CN" altLang="en-US" dirty="0"/>
              <a:t>使用指南</a:t>
            </a:r>
            <a:r>
              <a:rPr lang="en-US" altLang="zh-CN" dirty="0"/>
              <a:t>-</a:t>
            </a:r>
            <a:r>
              <a:rPr lang="zh-CN" altLang="en-US" dirty="0"/>
              <a:t>检索</a:t>
            </a:r>
          </a:p>
        </p:txBody>
      </p:sp>
      <p:sp>
        <p:nvSpPr>
          <p:cNvPr id="2" name="矩形 1"/>
          <p:cNvSpPr/>
          <p:nvPr/>
        </p:nvSpPr>
        <p:spPr>
          <a:xfrm>
            <a:off x="251520" y="1052736"/>
            <a:ext cx="5544616" cy="430887"/>
          </a:xfrm>
          <a:prstGeom prst="rect">
            <a:avLst/>
          </a:prstGeom>
        </p:spPr>
        <p:txBody>
          <a:bodyPr wrap="square">
            <a:spAutoFit/>
          </a:bodyPr>
          <a:lstStyle/>
          <a:p>
            <a:pPr marL="285750" indent="-285750">
              <a:buFont typeface="Arial" pitchFamily="34" charset="0"/>
              <a:buChar char="•"/>
            </a:pPr>
            <a:r>
              <a:rPr lang="en-US" altLang="zh-CN" dirty="0"/>
              <a:t>2.2.4</a:t>
            </a:r>
            <a:r>
              <a:rPr lang="zh-CN" altLang="en-US" dirty="0"/>
              <a:t>检索结果处理</a:t>
            </a:r>
            <a:r>
              <a:rPr lang="zh-CN" altLang="en-US" dirty="0" smtClean="0"/>
              <a:t>：</a:t>
            </a:r>
            <a:r>
              <a:rPr lang="zh-CN" altLang="en-US" sz="2200" b="1" dirty="0">
                <a:solidFill>
                  <a:srgbClr val="FF0000"/>
                </a:solidFill>
                <a:latin typeface="+mj-ea"/>
                <a:ea typeface="+mj-ea"/>
              </a:rPr>
              <a:t>文献预</a:t>
            </a:r>
            <a:r>
              <a:rPr lang="zh-CN" altLang="en-US" sz="2200" b="1" dirty="0" smtClean="0">
                <a:solidFill>
                  <a:srgbClr val="FF0000"/>
                </a:solidFill>
                <a:latin typeface="+mj-ea"/>
                <a:ea typeface="+mj-ea"/>
              </a:rPr>
              <a:t>览</a:t>
            </a:r>
            <a:endParaRPr lang="en-US" altLang="zh-CN" sz="2200" b="1" dirty="0">
              <a:solidFill>
                <a:srgbClr val="FF0000"/>
              </a:solidFill>
              <a:latin typeface="+mj-ea"/>
              <a:ea typeface="+mj-ea"/>
            </a:endParaRPr>
          </a:p>
        </p:txBody>
      </p:sp>
      <p:sp>
        <p:nvSpPr>
          <p:cNvPr id="6" name="矩形 5"/>
          <p:cNvSpPr/>
          <p:nvPr/>
        </p:nvSpPr>
        <p:spPr>
          <a:xfrm>
            <a:off x="6948264" y="1134726"/>
            <a:ext cx="2016224" cy="28703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以“零件加工”为例，检索出篇名含零件加工的文章，然后按“下载”排行，对下载量最高的</a:t>
            </a:r>
            <a:r>
              <a:rPr lang="en-US" altLang="zh-CN" dirty="0" smtClean="0">
                <a:solidFill>
                  <a:srgbClr val="FF0000"/>
                </a:solidFill>
              </a:rPr>
              <a:t>20</a:t>
            </a:r>
            <a:r>
              <a:rPr lang="zh-CN" altLang="en-US" dirty="0" smtClean="0">
                <a:solidFill>
                  <a:srgbClr val="FF0000"/>
                </a:solidFill>
              </a:rPr>
              <a:t>篇文章组合成“知网书” 阅读，通过阅读，再下载对自己有帮助的文章</a:t>
            </a:r>
            <a:endParaRPr lang="zh-CN" altLang="en-US" dirty="0">
              <a:solidFill>
                <a:srgbClr val="FF0000"/>
              </a:solidFill>
            </a:endParaRPr>
          </a:p>
        </p:txBody>
      </p:sp>
      <p:grpSp>
        <p:nvGrpSpPr>
          <p:cNvPr id="10" name="组合 9"/>
          <p:cNvGrpSpPr/>
          <p:nvPr/>
        </p:nvGrpSpPr>
        <p:grpSpPr>
          <a:xfrm>
            <a:off x="0" y="1628800"/>
            <a:ext cx="6840760" cy="4404815"/>
            <a:chOff x="0" y="1628800"/>
            <a:chExt cx="6840760" cy="4404815"/>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6840760" cy="440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331640" y="3356992"/>
              <a:ext cx="25202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rgbClr val="FF0000"/>
                  </a:solidFill>
                </a:rPr>
                <a:t>1</a:t>
              </a:r>
              <a:r>
                <a:rPr lang="zh-CN" altLang="en-US" sz="1400" dirty="0" smtClean="0">
                  <a:solidFill>
                    <a:srgbClr val="FF0000"/>
                  </a:solidFill>
                </a:rPr>
                <a:t>、按“下载”排序</a:t>
              </a:r>
              <a:endParaRPr lang="zh-CN" altLang="en-US" sz="1400" dirty="0">
                <a:solidFill>
                  <a:srgbClr val="FF0000"/>
                </a:solidFill>
              </a:endParaRPr>
            </a:p>
          </p:txBody>
        </p:sp>
        <p:sp>
          <p:nvSpPr>
            <p:cNvPr id="12" name="矩形 11"/>
            <p:cNvSpPr/>
            <p:nvPr/>
          </p:nvSpPr>
          <p:spPr>
            <a:xfrm>
              <a:off x="8959" y="3862737"/>
              <a:ext cx="314569" cy="2170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rgbClr val="FF0000"/>
                  </a:solidFill>
                </a:rPr>
                <a:t>2</a:t>
              </a:r>
              <a:r>
                <a:rPr lang="zh-CN" altLang="en-US" sz="1400" dirty="0" smtClean="0">
                  <a:solidFill>
                    <a:srgbClr val="FF0000"/>
                  </a:solidFill>
                </a:rPr>
                <a:t>、勾选需阅读的文章</a:t>
              </a:r>
              <a:endParaRPr lang="zh-CN" altLang="en-US" sz="1400" dirty="0">
                <a:solidFill>
                  <a:srgbClr val="FF0000"/>
                </a:solidFill>
              </a:endParaRPr>
            </a:p>
          </p:txBody>
        </p:sp>
        <p:sp>
          <p:nvSpPr>
            <p:cNvPr id="9" name="矩形 8"/>
            <p:cNvSpPr/>
            <p:nvPr/>
          </p:nvSpPr>
          <p:spPr>
            <a:xfrm>
              <a:off x="1331640" y="3573016"/>
              <a:ext cx="2520280" cy="25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rgbClr val="FF0000"/>
                  </a:solidFill>
                </a:rPr>
                <a:t>3</a:t>
              </a:r>
              <a:r>
                <a:rPr lang="zh-CN" altLang="en-US" sz="1400" dirty="0" smtClean="0">
                  <a:solidFill>
                    <a:srgbClr val="FF0000"/>
                  </a:solidFill>
                </a:rPr>
                <a:t>、开始“分析</a:t>
              </a:r>
              <a:r>
                <a:rPr lang="en-US" altLang="zh-CN" sz="1400" dirty="0" smtClean="0">
                  <a:solidFill>
                    <a:srgbClr val="FF0000"/>
                  </a:solidFill>
                </a:rPr>
                <a:t>/</a:t>
              </a:r>
              <a:r>
                <a:rPr lang="zh-CN" altLang="en-US" sz="1400" dirty="0" smtClean="0">
                  <a:solidFill>
                    <a:srgbClr val="FF0000"/>
                  </a:solidFill>
                </a:rPr>
                <a:t>阅读”</a:t>
              </a:r>
              <a:endParaRPr lang="zh-CN" altLang="en-US" sz="1400" dirty="0">
                <a:solidFill>
                  <a:srgbClr val="FF0000"/>
                </a:solidFill>
              </a:endParaRPr>
            </a:p>
          </p:txBody>
        </p:sp>
      </p:grpSp>
      <p:grpSp>
        <p:nvGrpSpPr>
          <p:cNvPr id="14" name="组合 13"/>
          <p:cNvGrpSpPr/>
          <p:nvPr/>
        </p:nvGrpSpPr>
        <p:grpSpPr>
          <a:xfrm>
            <a:off x="8959" y="2780928"/>
            <a:ext cx="6939305" cy="4001929"/>
            <a:chOff x="8959" y="2780928"/>
            <a:chExt cx="6939305" cy="4001929"/>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3" y="2852934"/>
              <a:ext cx="6900731" cy="39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8959" y="3573016"/>
              <a:ext cx="530593" cy="32098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FF0000"/>
                  </a:solidFill>
                  <a:effectLst>
                    <a:outerShdw blurRad="38100" dist="38100" dir="2700000" algn="tl">
                      <a:srgbClr val="000000">
                        <a:alpha val="43137"/>
                      </a:srgbClr>
                    </a:outerShdw>
                  </a:effectLst>
                </a:rPr>
                <a:t>4</a:t>
              </a:r>
              <a:r>
                <a:rPr lang="zh-CN" altLang="en-US" sz="1600" dirty="0" smtClean="0">
                  <a:solidFill>
                    <a:srgbClr val="FF0000"/>
                  </a:solidFill>
                  <a:effectLst>
                    <a:outerShdw blurRad="38100" dist="38100" dir="2700000" algn="tl">
                      <a:srgbClr val="000000">
                        <a:alpha val="43137"/>
                      </a:srgbClr>
                    </a:outerShdw>
                  </a:effectLst>
                </a:rPr>
                <a:t>、再次勾选这</a:t>
              </a:r>
              <a:r>
                <a:rPr lang="en-US" altLang="zh-CN" sz="1600" dirty="0" smtClean="0">
                  <a:solidFill>
                    <a:srgbClr val="FF0000"/>
                  </a:solidFill>
                  <a:effectLst>
                    <a:outerShdw blurRad="38100" dist="38100" dir="2700000" algn="tl">
                      <a:srgbClr val="000000">
                        <a:alpha val="43137"/>
                      </a:srgbClr>
                    </a:outerShdw>
                  </a:effectLst>
                </a:rPr>
                <a:t>20</a:t>
              </a:r>
              <a:r>
                <a:rPr lang="zh-CN" altLang="en-US" sz="1600" dirty="0" smtClean="0">
                  <a:solidFill>
                    <a:srgbClr val="FF0000"/>
                  </a:solidFill>
                  <a:effectLst>
                    <a:outerShdw blurRad="38100" dist="38100" dir="2700000" algn="tl">
                      <a:srgbClr val="000000">
                        <a:alpha val="43137"/>
                      </a:srgbClr>
                    </a:outerShdw>
                  </a:effectLst>
                </a:rPr>
                <a:t>篇文章</a:t>
              </a:r>
              <a:endParaRPr lang="zh-CN" altLang="en-US" sz="1600" dirty="0">
                <a:solidFill>
                  <a:srgbClr val="FF0000"/>
                </a:solidFill>
                <a:effectLst>
                  <a:outerShdw blurRad="38100" dist="38100" dir="2700000" algn="tl">
                    <a:srgbClr val="000000">
                      <a:alpha val="43137"/>
                    </a:srgbClr>
                  </a:outerShdw>
                </a:effectLst>
              </a:endParaRPr>
            </a:p>
          </p:txBody>
        </p:sp>
        <p:sp>
          <p:nvSpPr>
            <p:cNvPr id="13" name="矩形 12"/>
            <p:cNvSpPr/>
            <p:nvPr/>
          </p:nvSpPr>
          <p:spPr>
            <a:xfrm>
              <a:off x="3059832" y="2780928"/>
              <a:ext cx="28803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进入文献管理中心</a:t>
              </a:r>
              <a:endParaRPr lang="zh-CN" altLang="en-US" dirty="0">
                <a:solidFill>
                  <a:srgbClr val="FF0000"/>
                </a:solidFill>
              </a:endParaRPr>
            </a:p>
          </p:txBody>
        </p:sp>
        <p:sp>
          <p:nvSpPr>
            <p:cNvPr id="18" name="矩形 17"/>
            <p:cNvSpPr/>
            <p:nvPr/>
          </p:nvSpPr>
          <p:spPr>
            <a:xfrm>
              <a:off x="1151620" y="3235063"/>
              <a:ext cx="24842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rgbClr val="FF0000"/>
                  </a:solidFill>
                </a:rPr>
                <a:t>5.</a:t>
              </a:r>
              <a:r>
                <a:rPr lang="zh-CN" altLang="en-US" sz="1400" dirty="0" smtClean="0">
                  <a:solidFill>
                    <a:srgbClr val="FF0000"/>
                  </a:solidFill>
                </a:rPr>
                <a:t>开始“阅读”</a:t>
              </a:r>
              <a:endParaRPr lang="zh-CN" altLang="en-US" sz="1400" dirty="0">
                <a:solidFill>
                  <a:srgbClr val="FF0000"/>
                </a:solidFill>
              </a:endParaRPr>
            </a:p>
          </p:txBody>
        </p:sp>
      </p:grpSp>
      <p:grpSp>
        <p:nvGrpSpPr>
          <p:cNvPr id="19" name="组合 18"/>
          <p:cNvGrpSpPr/>
          <p:nvPr/>
        </p:nvGrpSpPr>
        <p:grpSpPr>
          <a:xfrm>
            <a:off x="47533" y="1499067"/>
            <a:ext cx="6721386" cy="5318003"/>
            <a:chOff x="47533" y="1499067"/>
            <a:chExt cx="6721386" cy="5318003"/>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1" y="1499067"/>
              <a:ext cx="6697078" cy="531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47533" y="2348880"/>
              <a:ext cx="1572139" cy="3312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effectLst>
                    <a:outerShdw blurRad="38100" dist="38100" dir="2700000" algn="tl">
                      <a:srgbClr val="000000">
                        <a:alpha val="43137"/>
                      </a:srgbClr>
                    </a:outerShdw>
                  </a:effectLst>
                </a:rPr>
                <a:t>6</a:t>
              </a:r>
              <a:r>
                <a:rPr lang="zh-CN" altLang="en-US" dirty="0" smtClean="0">
                  <a:solidFill>
                    <a:srgbClr val="FF0000"/>
                  </a:solidFill>
                  <a:effectLst>
                    <a:outerShdw blurRad="38100" dist="38100" dir="2700000" algn="tl">
                      <a:srgbClr val="000000">
                        <a:alpha val="43137"/>
                      </a:srgbClr>
                    </a:outerShdw>
                  </a:effectLst>
                </a:rPr>
                <a:t>、当前选择</a:t>
              </a:r>
              <a:r>
                <a:rPr lang="en-US" altLang="zh-CN" dirty="0" smtClean="0">
                  <a:solidFill>
                    <a:srgbClr val="FF0000"/>
                  </a:solidFill>
                  <a:effectLst>
                    <a:outerShdw blurRad="38100" dist="38100" dir="2700000" algn="tl">
                      <a:srgbClr val="000000">
                        <a:alpha val="43137"/>
                      </a:srgbClr>
                    </a:outerShdw>
                  </a:effectLst>
                </a:rPr>
                <a:t>20</a:t>
              </a:r>
              <a:r>
                <a:rPr lang="zh-CN" altLang="en-US" dirty="0" smtClean="0">
                  <a:solidFill>
                    <a:srgbClr val="FF0000"/>
                  </a:solidFill>
                  <a:effectLst>
                    <a:outerShdw blurRad="38100" dist="38100" dir="2700000" algn="tl">
                      <a:srgbClr val="000000">
                        <a:alpha val="43137"/>
                      </a:srgbClr>
                    </a:outerShdw>
                  </a:effectLst>
                </a:rPr>
                <a:t>篇文章形成文献阅读目录树。根据文献类型自动分类。</a:t>
              </a:r>
              <a:endParaRPr lang="zh-CN" altLang="en-US" dirty="0">
                <a:solidFill>
                  <a:srgbClr val="FF0000"/>
                </a:solidFill>
                <a:effectLst>
                  <a:outerShdw blurRad="38100" dist="38100" dir="2700000" algn="tl">
                    <a:srgbClr val="000000">
                      <a:alpha val="43137"/>
                    </a:srgbClr>
                  </a:outerShdw>
                </a:effectLst>
              </a:endParaRPr>
            </a:p>
          </p:txBody>
        </p:sp>
        <p:sp>
          <p:nvSpPr>
            <p:cNvPr id="16" name="矩形 15"/>
            <p:cNvSpPr/>
            <p:nvPr/>
          </p:nvSpPr>
          <p:spPr>
            <a:xfrm>
              <a:off x="2123728" y="2348880"/>
              <a:ext cx="38164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smtClean="0">
                  <a:solidFill>
                    <a:srgbClr val="FF0000"/>
                  </a:solidFill>
                </a:rPr>
                <a:t>7</a:t>
              </a:r>
              <a:r>
                <a:rPr lang="zh-CN" altLang="en-US" sz="1400" dirty="0" smtClean="0">
                  <a:solidFill>
                    <a:srgbClr val="FF0000"/>
                  </a:solidFill>
                </a:rPr>
                <a:t>、通过阅读，对满意的文献可以直接下载</a:t>
              </a:r>
              <a:endParaRPr lang="zh-CN" altLang="en-US" sz="1400" dirty="0">
                <a:solidFill>
                  <a:srgbClr val="FF0000"/>
                </a:solidFill>
              </a:endParaRPr>
            </a:p>
          </p:txBody>
        </p:sp>
        <p:sp>
          <p:nvSpPr>
            <p:cNvPr id="17" name="矩形 16"/>
            <p:cNvSpPr/>
            <p:nvPr/>
          </p:nvSpPr>
          <p:spPr>
            <a:xfrm>
              <a:off x="5004048" y="1988840"/>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824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en-US" altLang="zh-CN" dirty="0"/>
              <a:t>KDN</a:t>
            </a:r>
            <a:r>
              <a:rPr lang="zh-CN" altLang="en-US" dirty="0"/>
              <a:t>使用指南</a:t>
            </a:r>
            <a:r>
              <a:rPr lang="en-US" altLang="zh-CN" dirty="0"/>
              <a:t>-</a:t>
            </a:r>
            <a:r>
              <a:rPr lang="zh-CN" altLang="en-US" dirty="0"/>
              <a:t>检索</a:t>
            </a:r>
          </a:p>
        </p:txBody>
      </p:sp>
      <p:sp>
        <p:nvSpPr>
          <p:cNvPr id="4" name="矩形 3"/>
          <p:cNvSpPr/>
          <p:nvPr/>
        </p:nvSpPr>
        <p:spPr>
          <a:xfrm>
            <a:off x="251520" y="1196752"/>
            <a:ext cx="5544616" cy="369332"/>
          </a:xfrm>
          <a:prstGeom prst="rect">
            <a:avLst/>
          </a:prstGeom>
        </p:spPr>
        <p:txBody>
          <a:bodyPr wrap="square">
            <a:spAutoFit/>
          </a:bodyPr>
          <a:lstStyle/>
          <a:p>
            <a:pPr marL="285750" indent="-285750">
              <a:buFont typeface="Arial" pitchFamily="34" charset="0"/>
              <a:buChar char="•"/>
            </a:pPr>
            <a:r>
              <a:rPr lang="en-US" altLang="zh-CN" dirty="0"/>
              <a:t>2.2.4</a:t>
            </a:r>
            <a:r>
              <a:rPr lang="zh-CN" altLang="en-US" dirty="0"/>
              <a:t>检索结果处理</a:t>
            </a:r>
            <a:r>
              <a:rPr lang="zh-CN" altLang="en-US" dirty="0" smtClean="0"/>
              <a:t>：文献</a:t>
            </a:r>
            <a:r>
              <a:rPr lang="zh-CN" altLang="en-US" dirty="0"/>
              <a:t>分析</a:t>
            </a:r>
            <a:endParaRPr lang="en-US" altLang="zh-CN" dirty="0"/>
          </a:p>
        </p:txBody>
      </p:sp>
      <p:grpSp>
        <p:nvGrpSpPr>
          <p:cNvPr id="9" name="组合 8"/>
          <p:cNvGrpSpPr/>
          <p:nvPr/>
        </p:nvGrpSpPr>
        <p:grpSpPr>
          <a:xfrm>
            <a:off x="-13950" y="1566084"/>
            <a:ext cx="9090762" cy="5285538"/>
            <a:chOff x="-13950" y="1566084"/>
            <a:chExt cx="9090762" cy="528553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0" y="1566084"/>
              <a:ext cx="9090762" cy="528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923928" y="1628800"/>
              <a:ext cx="38164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返回“文献管理中心”</a:t>
              </a:r>
              <a:endParaRPr lang="zh-CN" altLang="en-US" dirty="0">
                <a:solidFill>
                  <a:srgbClr val="FF0000"/>
                </a:solidFill>
              </a:endParaRPr>
            </a:p>
          </p:txBody>
        </p:sp>
        <p:sp>
          <p:nvSpPr>
            <p:cNvPr id="7" name="矩形 6"/>
            <p:cNvSpPr/>
            <p:nvPr/>
          </p:nvSpPr>
          <p:spPr>
            <a:xfrm>
              <a:off x="0" y="2492896"/>
              <a:ext cx="539552" cy="4358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1600" y="2132856"/>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71600" y="2492896"/>
              <a:ext cx="20522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开始文献“分析”</a:t>
              </a:r>
              <a:endParaRPr lang="zh-CN" altLang="en-US" dirty="0">
                <a:solidFill>
                  <a:srgbClr val="FF0000"/>
                </a:solidFill>
              </a:endParaRPr>
            </a:p>
          </p:txBody>
        </p:sp>
      </p:grpSp>
      <p:grpSp>
        <p:nvGrpSpPr>
          <p:cNvPr id="12" name="组合 11"/>
          <p:cNvGrpSpPr/>
          <p:nvPr/>
        </p:nvGrpSpPr>
        <p:grpSpPr>
          <a:xfrm>
            <a:off x="-13950" y="1566084"/>
            <a:ext cx="9057038" cy="5285538"/>
            <a:chOff x="-13950" y="1566084"/>
            <a:chExt cx="9057038" cy="5285538"/>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0" y="1566084"/>
              <a:ext cx="9057038" cy="528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156176" y="2672916"/>
              <a:ext cx="2592288" cy="2844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1</a:t>
              </a:r>
              <a:r>
                <a:rPr lang="zh-CN" altLang="en-US" dirty="0" smtClean="0">
                  <a:solidFill>
                    <a:srgbClr val="FF0000"/>
                  </a:solidFill>
                </a:rPr>
                <a:t>、出现文献分析的可视化图。</a:t>
              </a:r>
              <a:endParaRPr lang="en-US" altLang="zh-CN" dirty="0" smtClean="0">
                <a:solidFill>
                  <a:srgbClr val="FF0000"/>
                </a:solidFill>
              </a:endParaRPr>
            </a:p>
            <a:p>
              <a:r>
                <a:rPr lang="en-US" altLang="zh-CN" dirty="0" smtClean="0">
                  <a:solidFill>
                    <a:srgbClr val="FF0000"/>
                  </a:solidFill>
                </a:rPr>
                <a:t>2</a:t>
              </a:r>
              <a:r>
                <a:rPr lang="zh-CN" altLang="en-US" dirty="0" smtClean="0">
                  <a:solidFill>
                    <a:srgbClr val="FF0000"/>
                  </a:solidFill>
                </a:rPr>
                <a:t>、蓝色球为当前选择的文献。绿色球为选择文献的参考文献。</a:t>
              </a:r>
              <a:endParaRPr lang="en-US" altLang="zh-CN" dirty="0" smtClean="0">
                <a:solidFill>
                  <a:srgbClr val="FF0000"/>
                </a:solidFill>
              </a:endParaRPr>
            </a:p>
            <a:p>
              <a:r>
                <a:rPr lang="en-US" altLang="zh-CN" dirty="0" smtClean="0">
                  <a:solidFill>
                    <a:srgbClr val="FF0000"/>
                  </a:solidFill>
                </a:rPr>
                <a:t>3</a:t>
              </a:r>
              <a:r>
                <a:rPr lang="zh-CN" altLang="en-US" dirty="0" smtClean="0">
                  <a:solidFill>
                    <a:srgbClr val="FF0000"/>
                  </a:solidFill>
                </a:rPr>
                <a:t>、黄色球为选择文献的引证文献。</a:t>
              </a:r>
              <a:endParaRPr lang="en-US" altLang="zh-CN" dirty="0" smtClean="0">
                <a:solidFill>
                  <a:srgbClr val="FF0000"/>
                </a:solidFill>
              </a:endParaRPr>
            </a:p>
            <a:p>
              <a:r>
                <a:rPr lang="en-US" altLang="zh-CN" dirty="0" smtClean="0">
                  <a:solidFill>
                    <a:srgbClr val="FF0000"/>
                  </a:solidFill>
                </a:rPr>
                <a:t>4</a:t>
              </a:r>
              <a:r>
                <a:rPr lang="zh-CN" altLang="en-US" dirty="0" smtClean="0">
                  <a:solidFill>
                    <a:srgbClr val="FF0000"/>
                  </a:solidFill>
                </a:rPr>
                <a:t>、引证</a:t>
              </a:r>
              <a:r>
                <a:rPr lang="zh-CN" altLang="en-US" dirty="0">
                  <a:solidFill>
                    <a:srgbClr val="FF0000"/>
                  </a:solidFill>
                </a:rPr>
                <a:t>文献越多 </a:t>
              </a:r>
              <a:r>
                <a:rPr lang="zh-CN" altLang="en-US" dirty="0" smtClean="0">
                  <a:solidFill>
                    <a:srgbClr val="FF0000"/>
                  </a:solidFill>
                </a:rPr>
                <a:t>，被</a:t>
              </a:r>
              <a:r>
                <a:rPr lang="zh-CN" altLang="en-US" dirty="0">
                  <a:solidFill>
                    <a:srgbClr val="FF0000"/>
                  </a:solidFill>
                </a:rPr>
                <a:t>引频次越</a:t>
              </a:r>
              <a:r>
                <a:rPr lang="zh-CN" altLang="en-US" dirty="0" smtClean="0">
                  <a:solidFill>
                    <a:srgbClr val="FF0000"/>
                  </a:solidFill>
                </a:rPr>
                <a:t>高， </a:t>
              </a:r>
              <a:r>
                <a:rPr lang="zh-CN" altLang="en-US" dirty="0">
                  <a:solidFill>
                    <a:srgbClr val="FF0000"/>
                  </a:solidFill>
                </a:rPr>
                <a:t>文献价值越大</a:t>
              </a:r>
            </a:p>
          </p:txBody>
        </p:sp>
      </p:grpSp>
      <p:grpSp>
        <p:nvGrpSpPr>
          <p:cNvPr id="14" name="组合 13"/>
          <p:cNvGrpSpPr/>
          <p:nvPr/>
        </p:nvGrpSpPr>
        <p:grpSpPr>
          <a:xfrm>
            <a:off x="-13950" y="2060848"/>
            <a:ext cx="9043088" cy="3477592"/>
            <a:chOff x="-13950" y="2060848"/>
            <a:chExt cx="9043088" cy="3477592"/>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0" y="2166590"/>
              <a:ext cx="9043088"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15616" y="2060848"/>
              <a:ext cx="5904656" cy="646331"/>
            </a:xfrm>
            <a:prstGeom prst="rect">
              <a:avLst/>
            </a:prstGeom>
            <a:noFill/>
          </p:spPr>
          <p:txBody>
            <a:bodyPr wrap="square" rtlCol="0">
              <a:spAutoFit/>
            </a:bodyPr>
            <a:lstStyle/>
            <a:p>
              <a:r>
                <a:rPr lang="en-US" altLang="zh-CN" dirty="0" smtClean="0">
                  <a:solidFill>
                    <a:srgbClr val="FF0000"/>
                  </a:solidFill>
                </a:rPr>
                <a:t>5.</a:t>
              </a:r>
              <a:r>
                <a:rPr lang="zh-CN" altLang="en-US" dirty="0" smtClean="0">
                  <a:solidFill>
                    <a:srgbClr val="FF0000"/>
                  </a:solidFill>
                </a:rPr>
                <a:t>图的下方是当前选择文献的所有参考文献，可以根据参考频次，选择性阅读，包括参考的外文文献。</a:t>
              </a:r>
              <a:endParaRPr lang="zh-CN" altLang="en-US" dirty="0">
                <a:solidFill>
                  <a:srgbClr val="FF0000"/>
                </a:solidFill>
              </a:endParaRPr>
            </a:p>
          </p:txBody>
        </p:sp>
      </p:grpSp>
      <p:grpSp>
        <p:nvGrpSpPr>
          <p:cNvPr id="15" name="组合 14"/>
          <p:cNvGrpSpPr/>
          <p:nvPr/>
        </p:nvGrpSpPr>
        <p:grpSpPr>
          <a:xfrm>
            <a:off x="28260" y="2636912"/>
            <a:ext cx="8933265" cy="3484054"/>
            <a:chOff x="28260" y="2636912"/>
            <a:chExt cx="8933265" cy="3484054"/>
          </a:xfrm>
        </p:grpSpPr>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0" y="2672916"/>
              <a:ext cx="893326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71600" y="2636912"/>
              <a:ext cx="5904656" cy="369332"/>
            </a:xfrm>
            <a:prstGeom prst="rect">
              <a:avLst/>
            </a:prstGeom>
            <a:noFill/>
          </p:spPr>
          <p:txBody>
            <a:bodyPr wrap="square" rtlCol="0">
              <a:spAutoFit/>
            </a:bodyPr>
            <a:lstStyle/>
            <a:p>
              <a:r>
                <a:rPr lang="en-US" altLang="zh-CN" dirty="0" smtClean="0">
                  <a:solidFill>
                    <a:srgbClr val="FF0000"/>
                  </a:solidFill>
                </a:rPr>
                <a:t>6.</a:t>
              </a:r>
              <a:r>
                <a:rPr lang="zh-CN" altLang="en-US" dirty="0" smtClean="0">
                  <a:solidFill>
                    <a:srgbClr val="FF0000"/>
                  </a:solidFill>
                </a:rPr>
                <a:t>其次是当前选择文献的所有引证文献。</a:t>
              </a:r>
              <a:endParaRPr lang="zh-CN" altLang="en-US" dirty="0">
                <a:solidFill>
                  <a:srgbClr val="FF0000"/>
                </a:solidFill>
              </a:endParaRPr>
            </a:p>
          </p:txBody>
        </p:sp>
      </p:grpSp>
      <p:grpSp>
        <p:nvGrpSpPr>
          <p:cNvPr id="17" name="组合 16"/>
          <p:cNvGrpSpPr/>
          <p:nvPr/>
        </p:nvGrpSpPr>
        <p:grpSpPr>
          <a:xfrm>
            <a:off x="330906" y="1923572"/>
            <a:ext cx="8353375" cy="4946738"/>
            <a:chOff x="330906" y="1923572"/>
            <a:chExt cx="8353375" cy="4946738"/>
          </a:xfrm>
        </p:grpSpPr>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06" y="1923572"/>
              <a:ext cx="8353375" cy="494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827584" y="3717032"/>
              <a:ext cx="3384376" cy="955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7</a:t>
              </a:r>
              <a:r>
                <a:rPr lang="zh-CN" altLang="en-US" dirty="0" smtClean="0">
                  <a:solidFill>
                    <a:srgbClr val="FF0000"/>
                  </a:solidFill>
                </a:rPr>
                <a:t>、当前被选文献的共被引文献，是对被引文献重要性的发现</a:t>
              </a:r>
              <a:endParaRPr lang="zh-CN" altLang="en-US" dirty="0">
                <a:solidFill>
                  <a:srgbClr val="FF0000"/>
                </a:solidFill>
              </a:endParaRPr>
            </a:p>
          </p:txBody>
        </p:sp>
      </p:grpSp>
      <p:grpSp>
        <p:nvGrpSpPr>
          <p:cNvPr id="20" name="组合 19"/>
          <p:cNvGrpSpPr/>
          <p:nvPr/>
        </p:nvGrpSpPr>
        <p:grpSpPr>
          <a:xfrm>
            <a:off x="114961" y="2038480"/>
            <a:ext cx="8914177" cy="3628070"/>
            <a:chOff x="35314" y="2281039"/>
            <a:chExt cx="8914177" cy="3628070"/>
          </a:xfrm>
        </p:grpSpPr>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14" y="2281039"/>
              <a:ext cx="8914177" cy="362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1619672" y="2312876"/>
              <a:ext cx="61206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8</a:t>
              </a:r>
              <a:r>
                <a:rPr lang="zh-CN" altLang="en-US" dirty="0" smtClean="0">
                  <a:solidFill>
                    <a:srgbClr val="FF0000"/>
                  </a:solidFill>
                </a:rPr>
                <a:t>、关注度越高，文献价值越大，发现读者推荐文献</a:t>
              </a:r>
              <a:endParaRPr lang="zh-CN" altLang="en-US" dirty="0">
                <a:solidFill>
                  <a:srgbClr val="FF0000"/>
                </a:solidFill>
              </a:endParaRPr>
            </a:p>
          </p:txBody>
        </p:sp>
      </p:grpSp>
      <p:grpSp>
        <p:nvGrpSpPr>
          <p:cNvPr id="22" name="组合 21"/>
          <p:cNvGrpSpPr/>
          <p:nvPr/>
        </p:nvGrpSpPr>
        <p:grpSpPr>
          <a:xfrm>
            <a:off x="17091" y="2489275"/>
            <a:ext cx="9059721" cy="2976208"/>
            <a:chOff x="28260" y="3006243"/>
            <a:chExt cx="9059721" cy="2976208"/>
          </a:xfrm>
        </p:grpSpPr>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0" y="3006243"/>
              <a:ext cx="9059721" cy="297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241285" y="4309681"/>
              <a:ext cx="7468711" cy="369332"/>
            </a:xfrm>
            <a:prstGeom prst="rect">
              <a:avLst/>
            </a:prstGeom>
            <a:noFill/>
          </p:spPr>
          <p:txBody>
            <a:bodyPr wrap="none" rtlCol="0">
              <a:spAutoFit/>
            </a:bodyPr>
            <a:lstStyle/>
            <a:p>
              <a:r>
                <a:rPr lang="en-US" altLang="zh-CN" dirty="0" smtClean="0">
                  <a:solidFill>
                    <a:srgbClr val="FF0000"/>
                  </a:solidFill>
                </a:rPr>
                <a:t>9</a:t>
              </a:r>
              <a:r>
                <a:rPr lang="zh-CN" altLang="en-US" dirty="0" smtClean="0">
                  <a:solidFill>
                    <a:srgbClr val="FF0000"/>
                  </a:solidFill>
                </a:rPr>
                <a:t>、被引频次反映了文献的价值程度，可直接定位排行最靠前的重要文献</a:t>
              </a:r>
              <a:endParaRPr lang="zh-CN" altLang="en-US" dirty="0">
                <a:solidFill>
                  <a:srgbClr val="FF0000"/>
                </a:solidFill>
              </a:endParaRPr>
            </a:p>
          </p:txBody>
        </p:sp>
      </p:grpSp>
      <p:grpSp>
        <p:nvGrpSpPr>
          <p:cNvPr id="24" name="组合 23"/>
          <p:cNvGrpSpPr/>
          <p:nvPr/>
        </p:nvGrpSpPr>
        <p:grpSpPr>
          <a:xfrm>
            <a:off x="330906" y="1628800"/>
            <a:ext cx="8912687" cy="4860886"/>
            <a:chOff x="231313" y="1867976"/>
            <a:chExt cx="8912687" cy="4860886"/>
          </a:xfrm>
        </p:grpSpPr>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313" y="1867976"/>
              <a:ext cx="8718178" cy="486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92886" y="2411596"/>
              <a:ext cx="8751114" cy="369332"/>
            </a:xfrm>
            <a:prstGeom prst="rect">
              <a:avLst/>
            </a:prstGeom>
            <a:noFill/>
          </p:spPr>
          <p:txBody>
            <a:bodyPr wrap="none" rtlCol="0">
              <a:spAutoFit/>
            </a:bodyPr>
            <a:lstStyle/>
            <a:p>
              <a:r>
                <a:rPr lang="en-US" altLang="zh-CN" dirty="0" smtClean="0">
                  <a:solidFill>
                    <a:srgbClr val="FF0000"/>
                  </a:solidFill>
                </a:rPr>
                <a:t>10</a:t>
              </a:r>
              <a:r>
                <a:rPr lang="zh-CN" altLang="en-US" dirty="0" smtClean="0">
                  <a:solidFill>
                    <a:srgbClr val="FF0000"/>
                  </a:solidFill>
                </a:rPr>
                <a:t>、通过文献分布图发现研究领域，最新文献的分布状态，研究领域基金支持的情况</a:t>
              </a:r>
              <a:endParaRPr lang="zh-CN" altLang="en-US" dirty="0">
                <a:solidFill>
                  <a:srgbClr val="FF0000"/>
                </a:solidFill>
              </a:endParaRPr>
            </a:p>
          </p:txBody>
        </p:sp>
      </p:grpSp>
    </p:spTree>
    <p:extLst>
      <p:ext uri="{BB962C8B-B14F-4D97-AF65-F5344CB8AC3E}">
        <p14:creationId xmlns:p14="http://schemas.microsoft.com/office/powerpoint/2010/main" val="252667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a:t>检索</a:t>
            </a:r>
          </a:p>
        </p:txBody>
      </p:sp>
      <p:sp>
        <p:nvSpPr>
          <p:cNvPr id="4" name="矩形 3"/>
          <p:cNvSpPr/>
          <p:nvPr/>
        </p:nvSpPr>
        <p:spPr>
          <a:xfrm>
            <a:off x="467544" y="1124744"/>
            <a:ext cx="4012637" cy="430887"/>
          </a:xfrm>
          <a:prstGeom prst="rect">
            <a:avLst/>
          </a:prstGeom>
        </p:spPr>
        <p:txBody>
          <a:bodyPr wrap="none">
            <a:spAutoFit/>
          </a:bodyPr>
          <a:lstStyle/>
          <a:p>
            <a:pPr marL="285750" indent="-285750">
              <a:buFont typeface="Arial" pitchFamily="34" charset="0"/>
              <a:buChar char="•"/>
            </a:pPr>
            <a:r>
              <a:rPr lang="en-US" altLang="zh-CN" dirty="0"/>
              <a:t>2.2.4</a:t>
            </a:r>
            <a:r>
              <a:rPr lang="zh-CN" altLang="en-US" dirty="0"/>
              <a:t>检索结果处理</a:t>
            </a:r>
            <a:r>
              <a:rPr lang="zh-CN" altLang="en-US" dirty="0" smtClean="0"/>
              <a:t>：</a:t>
            </a:r>
            <a:r>
              <a:rPr lang="zh-CN" altLang="en-US" sz="2200" b="1" dirty="0" smtClean="0">
                <a:solidFill>
                  <a:srgbClr val="FF0000"/>
                </a:solidFill>
                <a:effectLst>
                  <a:outerShdw blurRad="38100" dist="38100" dir="2700000" algn="tl">
                    <a:srgbClr val="000000">
                      <a:alpha val="43137"/>
                    </a:srgbClr>
                  </a:outerShdw>
                </a:effectLst>
              </a:rPr>
              <a:t>订阅、推送</a:t>
            </a:r>
            <a:endParaRPr lang="en-US" altLang="zh-CN" sz="2200" b="1" dirty="0">
              <a:solidFill>
                <a:srgbClr val="FF0000"/>
              </a:solidFill>
              <a:effectLst>
                <a:outerShdw blurRad="38100" dist="38100" dir="2700000" algn="tl">
                  <a:srgbClr val="000000">
                    <a:alpha val="43137"/>
                  </a:srgbClr>
                </a:outerShdw>
              </a:effectLst>
            </a:endParaRPr>
          </a:p>
        </p:txBody>
      </p:sp>
      <p:grpSp>
        <p:nvGrpSpPr>
          <p:cNvPr id="8" name="组合 7"/>
          <p:cNvGrpSpPr/>
          <p:nvPr/>
        </p:nvGrpSpPr>
        <p:grpSpPr>
          <a:xfrm>
            <a:off x="0" y="1952624"/>
            <a:ext cx="9144000" cy="3204567"/>
            <a:chOff x="0" y="1952624"/>
            <a:chExt cx="9144000" cy="3204567"/>
          </a:xfrm>
        </p:grpSpPr>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0" y="1952624"/>
              <a:ext cx="8964488" cy="3204567"/>
            </a:xfrm>
            <a:prstGeom prst="rect">
              <a:avLst/>
            </a:prstGeom>
          </p:spPr>
        </p:pic>
        <p:sp>
          <p:nvSpPr>
            <p:cNvPr id="6" name="矩形标注 5"/>
            <p:cNvSpPr/>
            <p:nvPr/>
          </p:nvSpPr>
          <p:spPr>
            <a:xfrm>
              <a:off x="1403648" y="2492896"/>
              <a:ext cx="3613001" cy="762000"/>
            </a:xfrm>
            <a:prstGeom prst="wedgeRectCallout">
              <a:avLst>
                <a:gd name="adj1" fmla="val 72892"/>
                <a:gd name="adj2" fmla="val 403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sz="1600" b="1" kern="100" dirty="0">
                  <a:solidFill>
                    <a:srgbClr val="FF0000"/>
                  </a:solidFill>
                  <a:effectLst/>
                  <a:ea typeface="黑体"/>
                  <a:cs typeface="Times New Roman"/>
                </a:rPr>
                <a:t>免费订阅：可通过</a:t>
              </a:r>
              <a:r>
                <a:rPr lang="en-US" sz="1600" b="1" kern="100" dirty="0">
                  <a:solidFill>
                    <a:srgbClr val="FF0000"/>
                  </a:solidFill>
                  <a:effectLst/>
                  <a:ea typeface="黑体"/>
                  <a:cs typeface="Times New Roman"/>
                </a:rPr>
                <a:t>EMAIL</a:t>
              </a:r>
              <a:r>
                <a:rPr lang="zh-CN" sz="1600" b="1" kern="100" dirty="0">
                  <a:solidFill>
                    <a:srgbClr val="FF0000"/>
                  </a:solidFill>
                  <a:effectLst/>
                  <a:ea typeface="黑体"/>
                  <a:cs typeface="Times New Roman"/>
                </a:rPr>
                <a:t>、手机短信订阅检索结果，有更新文献时以邮件、短信方式通知</a:t>
              </a:r>
              <a:endParaRPr lang="zh-CN" sz="1600" kern="100" dirty="0">
                <a:solidFill>
                  <a:srgbClr val="FF0000"/>
                </a:solidFill>
                <a:effectLst/>
                <a:ea typeface="宋体"/>
                <a:cs typeface="Times New Roman"/>
              </a:endParaRPr>
            </a:p>
          </p:txBody>
        </p:sp>
        <p:sp>
          <p:nvSpPr>
            <p:cNvPr id="7" name="矩形标注 6"/>
            <p:cNvSpPr/>
            <p:nvPr/>
          </p:nvSpPr>
          <p:spPr>
            <a:xfrm>
              <a:off x="6588224" y="2204864"/>
              <a:ext cx="2555776" cy="1050032"/>
            </a:xfrm>
            <a:prstGeom prst="wedgeRectCallout">
              <a:avLst>
                <a:gd name="adj1" fmla="val -62184"/>
                <a:gd name="adj2" fmla="val 4819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sz="1600" b="1" kern="100">
                  <a:solidFill>
                    <a:srgbClr val="FF0000"/>
                  </a:solidFill>
                  <a:effectLst/>
                  <a:ea typeface="黑体"/>
                  <a:cs typeface="Times New Roman"/>
                </a:rPr>
                <a:t>可以将检索式定制到个人</a:t>
              </a:r>
              <a:r>
                <a:rPr lang="en-US" sz="1600" b="1" kern="100">
                  <a:solidFill>
                    <a:srgbClr val="FF0000"/>
                  </a:solidFill>
                  <a:effectLst/>
                  <a:ea typeface="黑体"/>
                  <a:cs typeface="Times New Roman"/>
                </a:rPr>
                <a:t>/</a:t>
              </a:r>
              <a:r>
                <a:rPr lang="zh-CN" sz="1600" b="1" kern="100">
                  <a:solidFill>
                    <a:srgbClr val="FF0000"/>
                  </a:solidFill>
                  <a:effectLst/>
                  <a:ea typeface="黑体"/>
                  <a:cs typeface="Times New Roman"/>
                </a:rPr>
                <a:t>机构馆，收藏检索结果，实时推送更新</a:t>
              </a:r>
              <a:endParaRPr lang="zh-CN" sz="1600" kern="100">
                <a:solidFill>
                  <a:srgbClr val="FF0000"/>
                </a:solidFill>
                <a:effectLst/>
                <a:ea typeface="宋体"/>
                <a:cs typeface="Times New Roman"/>
              </a:endParaRPr>
            </a:p>
          </p:txBody>
        </p:sp>
      </p:grpSp>
      <p:grpSp>
        <p:nvGrpSpPr>
          <p:cNvPr id="12" name="组合 11"/>
          <p:cNvGrpSpPr/>
          <p:nvPr/>
        </p:nvGrpSpPr>
        <p:grpSpPr>
          <a:xfrm>
            <a:off x="162028" y="1738586"/>
            <a:ext cx="8814586" cy="5135303"/>
            <a:chOff x="162028" y="1738586"/>
            <a:chExt cx="8814586" cy="5135303"/>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28" y="1738586"/>
              <a:ext cx="8814586" cy="513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619672" y="3068960"/>
              <a:ext cx="294964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34186" y="3410890"/>
              <a:ext cx="2949649" cy="37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16649" y="3356992"/>
              <a:ext cx="3947839" cy="646331"/>
            </a:xfrm>
            <a:prstGeom prst="rect">
              <a:avLst/>
            </a:prstGeom>
            <a:noFill/>
          </p:spPr>
          <p:txBody>
            <a:bodyPr wrap="square" rtlCol="0">
              <a:spAutoFit/>
            </a:bodyPr>
            <a:lstStyle/>
            <a:p>
              <a:r>
                <a:rPr lang="zh-CN" altLang="en-US" dirty="0" smtClean="0">
                  <a:solidFill>
                    <a:srgbClr val="FF0000"/>
                  </a:solidFill>
                </a:rPr>
                <a:t>通过邮件或短信订阅主题，当相应主题的文献有更新时，自动推送</a:t>
              </a:r>
              <a:endParaRPr lang="zh-CN" altLang="en-US" dirty="0">
                <a:solidFill>
                  <a:srgbClr val="FF0000"/>
                </a:solidFill>
              </a:endParaRPr>
            </a:p>
          </p:txBody>
        </p:sp>
      </p:grpSp>
    </p:spTree>
    <p:extLst>
      <p:ext uri="{BB962C8B-B14F-4D97-AF65-F5344CB8AC3E}">
        <p14:creationId xmlns:p14="http://schemas.microsoft.com/office/powerpoint/2010/main" val="42658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en-US" altLang="zh-CN" dirty="0"/>
              <a:t>KDN</a:t>
            </a:r>
            <a:r>
              <a:rPr lang="zh-CN" altLang="en-US" dirty="0"/>
              <a:t>使用指南</a:t>
            </a:r>
            <a:r>
              <a:rPr lang="en-US" altLang="zh-CN" dirty="0"/>
              <a:t>-</a:t>
            </a:r>
            <a:r>
              <a:rPr lang="zh-CN" altLang="en-US" dirty="0"/>
              <a:t>检索</a:t>
            </a:r>
          </a:p>
        </p:txBody>
      </p:sp>
      <p:sp>
        <p:nvSpPr>
          <p:cNvPr id="4" name="矩形 3"/>
          <p:cNvSpPr/>
          <p:nvPr/>
        </p:nvSpPr>
        <p:spPr>
          <a:xfrm>
            <a:off x="467544" y="1196752"/>
            <a:ext cx="3730508" cy="430887"/>
          </a:xfrm>
          <a:prstGeom prst="rect">
            <a:avLst/>
          </a:prstGeom>
        </p:spPr>
        <p:txBody>
          <a:bodyPr wrap="none">
            <a:spAutoFit/>
          </a:bodyPr>
          <a:lstStyle/>
          <a:p>
            <a:pPr marL="285750" indent="-285750">
              <a:buFont typeface="Arial" pitchFamily="34" charset="0"/>
              <a:buChar char="•"/>
            </a:pPr>
            <a:r>
              <a:rPr lang="en-US" altLang="zh-CN" b="1" dirty="0"/>
              <a:t>2.2.4</a:t>
            </a:r>
            <a:r>
              <a:rPr lang="zh-CN" altLang="en-US" b="1" dirty="0"/>
              <a:t>检索结果处理</a:t>
            </a:r>
            <a:r>
              <a:rPr lang="zh-CN" altLang="en-US" b="1" dirty="0" smtClean="0"/>
              <a:t>：</a:t>
            </a:r>
            <a:r>
              <a:rPr lang="zh-CN" altLang="en-US" sz="2200" b="1" dirty="0" smtClean="0">
                <a:solidFill>
                  <a:srgbClr val="FF0000"/>
                </a:solidFill>
              </a:rPr>
              <a:t>文献导出</a:t>
            </a:r>
            <a:endParaRPr lang="en-US" altLang="zh-CN" sz="2200" b="1" dirty="0">
              <a:solidFill>
                <a:srgbClr val="FF0000"/>
              </a:solidFill>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309244" y="3248024"/>
            <a:ext cx="5774924" cy="3493343"/>
          </a:xfrm>
          <a:prstGeom prst="rect">
            <a:avLst/>
          </a:prstGeom>
        </p:spPr>
      </p:pic>
      <p:pic>
        <p:nvPicPr>
          <p:cNvPr id="6" name="图片 5"/>
          <p:cNvPicPr/>
          <p:nvPr/>
        </p:nvPicPr>
        <p:blipFill>
          <a:blip r:embed="rId3">
            <a:extLst>
              <a:ext uri="{28A0092B-C50C-407E-A947-70E740481C1C}">
                <a14:useLocalDpi xmlns:a14="http://schemas.microsoft.com/office/drawing/2010/main" val="0"/>
              </a:ext>
            </a:extLst>
          </a:blip>
          <a:stretch>
            <a:fillRect/>
          </a:stretch>
        </p:blipFill>
        <p:spPr>
          <a:xfrm>
            <a:off x="308609" y="1787716"/>
            <a:ext cx="8655879" cy="1556638"/>
          </a:xfrm>
          <a:prstGeom prst="rect">
            <a:avLst/>
          </a:prstGeom>
        </p:spPr>
      </p:pic>
      <p:sp>
        <p:nvSpPr>
          <p:cNvPr id="7" name="矩形 6"/>
          <p:cNvSpPr/>
          <p:nvPr/>
        </p:nvSpPr>
        <p:spPr>
          <a:xfrm>
            <a:off x="1070018" y="3168559"/>
            <a:ext cx="428625"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 name="矩形标注 7"/>
          <p:cNvSpPr/>
          <p:nvPr/>
        </p:nvSpPr>
        <p:spPr>
          <a:xfrm>
            <a:off x="1763688" y="2289810"/>
            <a:ext cx="3960440" cy="552450"/>
          </a:xfrm>
          <a:prstGeom prst="wedgeRectCallout">
            <a:avLst>
              <a:gd name="adj1" fmla="val -58806"/>
              <a:gd name="adj2" fmla="val 956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sz="1600" kern="100">
                <a:solidFill>
                  <a:srgbClr val="FF0000"/>
                </a:solidFill>
                <a:effectLst>
                  <a:outerShdw blurRad="38100" dist="38100" dir="2700000" algn="tl">
                    <a:srgbClr val="000000">
                      <a:alpha val="43137"/>
                    </a:srgbClr>
                  </a:outerShdw>
                </a:effectLst>
                <a:ea typeface="宋体"/>
                <a:cs typeface="Times New Roman"/>
              </a:rPr>
              <a:t>可对所选文献检索式导出并保存到本地磁盘文件夹</a:t>
            </a:r>
          </a:p>
        </p:txBody>
      </p:sp>
      <p:sp>
        <p:nvSpPr>
          <p:cNvPr id="9" name="矩形 8"/>
          <p:cNvSpPr/>
          <p:nvPr/>
        </p:nvSpPr>
        <p:spPr>
          <a:xfrm>
            <a:off x="366394" y="3585210"/>
            <a:ext cx="1000125" cy="2390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 name="矩形标注 9"/>
          <p:cNvSpPr/>
          <p:nvPr/>
        </p:nvSpPr>
        <p:spPr>
          <a:xfrm>
            <a:off x="1366519" y="4232910"/>
            <a:ext cx="4357609" cy="552450"/>
          </a:xfrm>
          <a:prstGeom prst="wedgeRectCallout">
            <a:avLst>
              <a:gd name="adj1" fmla="val -57240"/>
              <a:gd name="adj2" fmla="val 326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400" kern="100">
                <a:solidFill>
                  <a:srgbClr val="FF0000"/>
                </a:solidFill>
                <a:effectLst>
                  <a:outerShdw blurRad="38100" dist="38100" dir="2700000" algn="tl">
                    <a:srgbClr val="000000">
                      <a:alpha val="43137"/>
                    </a:srgbClr>
                  </a:outerShdw>
                </a:effectLst>
                <a:ea typeface="宋体"/>
                <a:cs typeface="Times New Roman"/>
              </a:rPr>
              <a:t>CNKIE-Learning</a:t>
            </a:r>
            <a:r>
              <a:rPr lang="zh-CN" sz="1400" kern="100">
                <a:solidFill>
                  <a:srgbClr val="FF0000"/>
                </a:solidFill>
                <a:effectLst>
                  <a:outerShdw blurRad="38100" dist="38100" dir="2700000" algn="tl">
                    <a:srgbClr val="000000">
                      <a:alpha val="43137"/>
                    </a:srgbClr>
                  </a:outerShdw>
                </a:effectLst>
                <a:ea typeface="宋体"/>
                <a:cs typeface="Times New Roman"/>
              </a:rPr>
              <a:t>，可实现文献批量下载，阅读，记录文献笔记，辅助写作，投稿</a:t>
            </a:r>
          </a:p>
        </p:txBody>
      </p:sp>
      <p:sp>
        <p:nvSpPr>
          <p:cNvPr id="11" name="TextBox 10"/>
          <p:cNvSpPr txBox="1"/>
          <p:nvPr/>
        </p:nvSpPr>
        <p:spPr>
          <a:xfrm>
            <a:off x="6228182" y="4797754"/>
            <a:ext cx="2736305" cy="646331"/>
          </a:xfrm>
          <a:prstGeom prst="rect">
            <a:avLst/>
          </a:prstGeom>
          <a:solidFill>
            <a:schemeClr val="bg1"/>
          </a:solidFill>
        </p:spPr>
        <p:txBody>
          <a:bodyPr wrap="square" rtlCol="0">
            <a:spAutoFit/>
          </a:bodyPr>
          <a:lstStyle/>
          <a:p>
            <a:r>
              <a:rPr lang="zh-CN" altLang="en-US" dirty="0" smtClean="0">
                <a:solidFill>
                  <a:srgbClr val="FF0000"/>
                </a:solidFill>
              </a:rPr>
              <a:t>后面会详细介绍</a:t>
            </a:r>
            <a:r>
              <a:rPr lang="en-US" altLang="zh-CN" dirty="0" smtClean="0">
                <a:solidFill>
                  <a:srgbClr val="FF0000"/>
                </a:solidFill>
              </a:rPr>
              <a:t>E-</a:t>
            </a:r>
            <a:r>
              <a:rPr lang="en-US" altLang="zh-CN" dirty="0" err="1" smtClean="0">
                <a:solidFill>
                  <a:srgbClr val="FF0000"/>
                </a:solidFill>
              </a:rPr>
              <a:t>lerning</a:t>
            </a:r>
            <a:r>
              <a:rPr lang="zh-CN" altLang="en-US" dirty="0" smtClean="0">
                <a:solidFill>
                  <a:srgbClr val="FF0000"/>
                </a:solidFill>
              </a:rPr>
              <a:t>工具的使用</a:t>
            </a:r>
            <a:endParaRPr lang="zh-CN" altLang="en-US" dirty="0">
              <a:solidFill>
                <a:srgbClr val="FF0000"/>
              </a:solidFill>
            </a:endParaRPr>
          </a:p>
        </p:txBody>
      </p:sp>
    </p:spTree>
    <p:extLst>
      <p:ext uri="{BB962C8B-B14F-4D97-AF65-F5344CB8AC3E}">
        <p14:creationId xmlns:p14="http://schemas.microsoft.com/office/powerpoint/2010/main" val="319022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三、</a:t>
            </a:r>
            <a:r>
              <a:rPr lang="en-US" altLang="zh-CN" dirty="0"/>
              <a:t>KDN</a:t>
            </a:r>
            <a:r>
              <a:rPr lang="zh-CN" altLang="en-US" dirty="0"/>
              <a:t>使用指南</a:t>
            </a:r>
            <a:r>
              <a:rPr lang="en-US" altLang="zh-CN" dirty="0" smtClean="0"/>
              <a:t>-</a:t>
            </a:r>
            <a:r>
              <a:rPr lang="zh-CN" altLang="en-US" dirty="0" smtClean="0"/>
              <a:t>下载</a:t>
            </a:r>
            <a:endParaRPr lang="zh-CN" altLang="en-US" dirty="0"/>
          </a:p>
        </p:txBody>
      </p:sp>
      <p:sp>
        <p:nvSpPr>
          <p:cNvPr id="4" name="TextBox 3"/>
          <p:cNvSpPr txBox="1"/>
          <p:nvPr/>
        </p:nvSpPr>
        <p:spPr>
          <a:xfrm>
            <a:off x="35497" y="1196752"/>
            <a:ext cx="9001000" cy="1200329"/>
          </a:xfrm>
          <a:prstGeom prst="rect">
            <a:avLst/>
          </a:prstGeom>
          <a:noFill/>
        </p:spPr>
        <p:txBody>
          <a:bodyPr wrap="square" rtlCol="0">
            <a:spAutoFit/>
          </a:bodyPr>
          <a:lstStyle/>
          <a:p>
            <a:r>
              <a:rPr lang="zh-CN" altLang="en-US" dirty="0" smtClean="0"/>
              <a:t>      检索是为查全查准而做的基本工作，找到有帮助的文章后，需要将文章下载进行深入阅读。</a:t>
            </a:r>
            <a:r>
              <a:rPr lang="en-US" altLang="zh-CN" dirty="0" smtClean="0"/>
              <a:t>CNKI</a:t>
            </a:r>
            <a:r>
              <a:rPr lang="zh-CN" altLang="en-US" dirty="0" smtClean="0"/>
              <a:t>提供两种下载格式，</a:t>
            </a:r>
            <a:r>
              <a:rPr lang="en-US" altLang="zh-CN" dirty="0" smtClean="0"/>
              <a:t>CAJ</a:t>
            </a:r>
            <a:r>
              <a:rPr lang="zh-CN" altLang="en-US" dirty="0" smtClean="0"/>
              <a:t>和</a:t>
            </a:r>
            <a:r>
              <a:rPr lang="en-US" altLang="zh-CN" dirty="0" smtClean="0"/>
              <a:t>PDF</a:t>
            </a:r>
            <a:r>
              <a:rPr lang="zh-CN" altLang="en-US" dirty="0" smtClean="0"/>
              <a:t>。在下载之前必须先安装这两种浏览器中一种。</a:t>
            </a:r>
            <a:r>
              <a:rPr lang="en-US" altLang="zh-CN" dirty="0" smtClean="0"/>
              <a:t>CAJ</a:t>
            </a:r>
            <a:r>
              <a:rPr lang="zh-CN" altLang="en-US" dirty="0" smtClean="0"/>
              <a:t>浏览器是</a:t>
            </a:r>
            <a:r>
              <a:rPr lang="en-US" altLang="zh-CN" dirty="0" smtClean="0"/>
              <a:t>CNKI</a:t>
            </a:r>
            <a:r>
              <a:rPr lang="zh-CN" altLang="en-US" dirty="0" smtClean="0"/>
              <a:t>自主研发的浏览器，有很多个性化功能对深入阅读文章有很大辅助作用。</a:t>
            </a:r>
            <a:endParaRPr lang="zh-CN" altLang="en-US" dirty="0"/>
          </a:p>
        </p:txBody>
      </p:sp>
      <p:sp>
        <p:nvSpPr>
          <p:cNvPr id="5" name="TextBox 4"/>
          <p:cNvSpPr txBox="1"/>
          <p:nvPr/>
        </p:nvSpPr>
        <p:spPr>
          <a:xfrm>
            <a:off x="539552" y="2348880"/>
            <a:ext cx="3147015" cy="369332"/>
          </a:xfrm>
          <a:prstGeom prst="rect">
            <a:avLst/>
          </a:prstGeom>
          <a:noFill/>
        </p:spPr>
        <p:txBody>
          <a:bodyPr wrap="none" rtlCol="0">
            <a:spAutoFit/>
          </a:bodyPr>
          <a:lstStyle/>
          <a:p>
            <a:r>
              <a:rPr lang="en-US" altLang="zh-CN" b="1" dirty="0" smtClean="0">
                <a:solidFill>
                  <a:srgbClr val="FF0000"/>
                </a:solidFill>
              </a:rPr>
              <a:t>3.1</a:t>
            </a:r>
            <a:r>
              <a:rPr lang="zh-CN" altLang="en-US" b="1" dirty="0">
                <a:solidFill>
                  <a:srgbClr val="FF0000"/>
                </a:solidFill>
              </a:rPr>
              <a:t> </a:t>
            </a:r>
            <a:r>
              <a:rPr lang="zh-CN" altLang="en-US" b="1" dirty="0" smtClean="0">
                <a:solidFill>
                  <a:srgbClr val="FF0000"/>
                </a:solidFill>
              </a:rPr>
              <a:t> </a:t>
            </a:r>
            <a:r>
              <a:rPr lang="en-US" altLang="zh-CN" b="1" dirty="0" smtClean="0">
                <a:solidFill>
                  <a:srgbClr val="FF0000"/>
                </a:solidFill>
              </a:rPr>
              <a:t>CAJ</a:t>
            </a:r>
            <a:r>
              <a:rPr lang="zh-CN" altLang="en-US" b="1" dirty="0" smtClean="0">
                <a:solidFill>
                  <a:srgbClr val="FF0000"/>
                </a:solidFill>
              </a:rPr>
              <a:t>浏览器的下载和安装</a:t>
            </a:r>
            <a:endParaRPr lang="zh-CN" altLang="en-US" b="1" dirty="0">
              <a:solidFill>
                <a:srgbClr val="FF0000"/>
              </a:solidFill>
            </a:endParaRPr>
          </a:p>
        </p:txBody>
      </p:sp>
      <p:sp>
        <p:nvSpPr>
          <p:cNvPr id="6" name="矩形 5"/>
          <p:cNvSpPr/>
          <p:nvPr/>
        </p:nvSpPr>
        <p:spPr>
          <a:xfrm>
            <a:off x="8388424" y="3918542"/>
            <a:ext cx="44551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66049" y="2791595"/>
            <a:ext cx="8739895" cy="1588274"/>
            <a:chOff x="166049" y="2791595"/>
            <a:chExt cx="8739895" cy="158827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49" y="2791595"/>
              <a:ext cx="8739895" cy="158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线形标注 1 6"/>
            <p:cNvSpPr/>
            <p:nvPr/>
          </p:nvSpPr>
          <p:spPr>
            <a:xfrm flipH="1">
              <a:off x="4788024" y="3068960"/>
              <a:ext cx="2520280" cy="849582"/>
            </a:xfrm>
            <a:prstGeom prst="borderCallout1">
              <a:avLst>
                <a:gd name="adj1" fmla="val 18750"/>
                <a:gd name="adj2" fmla="val -8333"/>
                <a:gd name="adj3" fmla="val 98832"/>
                <a:gd name="adj4" fmla="val -4213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1.</a:t>
              </a:r>
              <a:r>
                <a:rPr lang="zh-CN" altLang="en-US" dirty="0" smtClean="0">
                  <a:solidFill>
                    <a:srgbClr val="FF0000"/>
                  </a:solidFill>
                </a:rPr>
                <a:t>进入中心网站主页，从此处进入下载页面</a:t>
              </a:r>
              <a:endParaRPr lang="zh-CN" altLang="en-US" dirty="0">
                <a:solidFill>
                  <a:srgbClr val="FF0000"/>
                </a:solidFill>
              </a:endParaRPr>
            </a:p>
          </p:txBody>
        </p:sp>
      </p:grpSp>
      <p:grpSp>
        <p:nvGrpSpPr>
          <p:cNvPr id="11" name="组合 10"/>
          <p:cNvGrpSpPr/>
          <p:nvPr/>
        </p:nvGrpSpPr>
        <p:grpSpPr>
          <a:xfrm>
            <a:off x="25525" y="3419542"/>
            <a:ext cx="9010972" cy="2685270"/>
            <a:chOff x="25525" y="3419542"/>
            <a:chExt cx="9010972" cy="268527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5" y="3419542"/>
              <a:ext cx="9010972" cy="268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线形标注 1 9"/>
            <p:cNvSpPr/>
            <p:nvPr/>
          </p:nvSpPr>
          <p:spPr>
            <a:xfrm flipH="1">
              <a:off x="4788024" y="4762177"/>
              <a:ext cx="2160240" cy="806602"/>
            </a:xfrm>
            <a:prstGeom prst="borderCallout1">
              <a:avLst>
                <a:gd name="adj1" fmla="val 18750"/>
                <a:gd name="adj2" fmla="val -8333"/>
                <a:gd name="adj3" fmla="val 86886"/>
                <a:gd name="adj4" fmla="val -3151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2</a:t>
              </a:r>
              <a:r>
                <a:rPr lang="zh-CN" altLang="en-US" dirty="0" smtClean="0">
                  <a:solidFill>
                    <a:srgbClr val="FF0000"/>
                  </a:solidFill>
                </a:rPr>
                <a:t>、点击本地下载</a:t>
              </a:r>
              <a:endParaRPr lang="zh-CN" altLang="en-US" dirty="0">
                <a:solidFill>
                  <a:srgbClr val="FF0000"/>
                </a:solidFill>
              </a:endParaRPr>
            </a:p>
          </p:txBody>
        </p:sp>
      </p:grpSp>
      <p:grpSp>
        <p:nvGrpSpPr>
          <p:cNvPr id="13" name="组合 12"/>
          <p:cNvGrpSpPr/>
          <p:nvPr/>
        </p:nvGrpSpPr>
        <p:grpSpPr>
          <a:xfrm>
            <a:off x="2113059" y="2791595"/>
            <a:ext cx="6420408" cy="3705310"/>
            <a:chOff x="2113059" y="2791595"/>
            <a:chExt cx="6420408" cy="3705310"/>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059" y="2791595"/>
              <a:ext cx="6420408" cy="370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线形标注 1 11"/>
            <p:cNvSpPr/>
            <p:nvPr/>
          </p:nvSpPr>
          <p:spPr>
            <a:xfrm flipH="1">
              <a:off x="3419872" y="3585732"/>
              <a:ext cx="3312368" cy="1058518"/>
            </a:xfrm>
            <a:prstGeom prst="borderCallout1">
              <a:avLst>
                <a:gd name="adj1" fmla="val 79082"/>
                <a:gd name="adj2" fmla="val -1831"/>
                <a:gd name="adj3" fmla="val 122934"/>
                <a:gd name="adj4" fmla="val -167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3</a:t>
              </a:r>
              <a:r>
                <a:rPr lang="zh-CN" altLang="en-US" dirty="0" smtClean="0">
                  <a:solidFill>
                    <a:srgbClr val="FF0000"/>
                  </a:solidFill>
                </a:rPr>
                <a:t>、在此页面可以详细了解</a:t>
              </a:r>
              <a:r>
                <a:rPr lang="en-US" altLang="zh-CN" dirty="0" smtClean="0">
                  <a:solidFill>
                    <a:srgbClr val="FF0000"/>
                  </a:solidFill>
                </a:rPr>
                <a:t>CAJ</a:t>
              </a:r>
              <a:r>
                <a:rPr lang="zh-CN" altLang="en-US" dirty="0" smtClean="0">
                  <a:solidFill>
                    <a:srgbClr val="FF0000"/>
                  </a:solidFill>
                </a:rPr>
                <a:t>浏览器的功能和使用指南，最后点击下载最新版本</a:t>
              </a:r>
              <a:endParaRPr lang="zh-CN" altLang="en-US" dirty="0">
                <a:solidFill>
                  <a:srgbClr val="FF0000"/>
                </a:solidFill>
              </a:endParaRPr>
            </a:p>
          </p:txBody>
        </p:sp>
      </p:grpSp>
      <p:grpSp>
        <p:nvGrpSpPr>
          <p:cNvPr id="15" name="组合 14"/>
          <p:cNvGrpSpPr/>
          <p:nvPr/>
        </p:nvGrpSpPr>
        <p:grpSpPr>
          <a:xfrm>
            <a:off x="2699568" y="3366764"/>
            <a:ext cx="4752975" cy="2790825"/>
            <a:chOff x="2946775" y="3366764"/>
            <a:chExt cx="4752975" cy="2790825"/>
          </a:xfrm>
        </p:grpSpPr>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775" y="3366764"/>
              <a:ext cx="47529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100675" y="5373216"/>
              <a:ext cx="4599075" cy="523220"/>
            </a:xfrm>
            <a:prstGeom prst="rect">
              <a:avLst/>
            </a:prstGeom>
            <a:noFill/>
          </p:spPr>
          <p:txBody>
            <a:bodyPr wrap="square" rtlCol="0">
              <a:spAutoFit/>
            </a:bodyPr>
            <a:lstStyle/>
            <a:p>
              <a:r>
                <a:rPr lang="en-US" altLang="zh-CN" sz="1400" b="1" dirty="0" smtClean="0">
                  <a:solidFill>
                    <a:srgbClr val="FF0000"/>
                  </a:solidFill>
                </a:rPr>
                <a:t>4.</a:t>
              </a:r>
              <a:r>
                <a:rPr lang="zh-CN" altLang="en-US" sz="1400" b="1" dirty="0" smtClean="0">
                  <a:solidFill>
                    <a:srgbClr val="FF0000"/>
                  </a:solidFill>
                </a:rPr>
                <a:t>下载到本地，双击</a:t>
              </a:r>
              <a:r>
                <a:rPr lang="en-US" altLang="zh-CN" sz="1400" b="1" dirty="0" smtClean="0">
                  <a:solidFill>
                    <a:srgbClr val="FF0000"/>
                  </a:solidFill>
                </a:rPr>
                <a:t>CAJViewer7.2……</a:t>
              </a:r>
              <a:r>
                <a:rPr lang="zh-CN" altLang="en-US" sz="1400" b="1" dirty="0" smtClean="0">
                  <a:solidFill>
                    <a:srgbClr val="FF0000"/>
                  </a:solidFill>
                </a:rPr>
                <a:t>开始安装，根据提示，一步步安装完成</a:t>
              </a:r>
              <a:endParaRPr lang="zh-CN" altLang="en-US" sz="1400" b="1" dirty="0">
                <a:solidFill>
                  <a:srgbClr val="FF0000"/>
                </a:solidFill>
              </a:endParaRPr>
            </a:p>
          </p:txBody>
        </p:sp>
      </p:gr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786" y="2820073"/>
            <a:ext cx="48482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组合 16"/>
          <p:cNvGrpSpPr/>
          <p:nvPr/>
        </p:nvGrpSpPr>
        <p:grpSpPr>
          <a:xfrm>
            <a:off x="1307235" y="2763020"/>
            <a:ext cx="7691539" cy="4094980"/>
            <a:chOff x="1307235" y="2763020"/>
            <a:chExt cx="7691539" cy="4094980"/>
          </a:xfrm>
        </p:grpSpPr>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7235" y="2763020"/>
              <a:ext cx="7691539" cy="409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2853468" y="4114991"/>
              <a:ext cx="2726644" cy="6471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6.</a:t>
              </a:r>
              <a:r>
                <a:rPr lang="zh-CN" altLang="en-US" dirty="0" smtClean="0">
                  <a:solidFill>
                    <a:srgbClr val="FF0000"/>
                  </a:solidFill>
                </a:rPr>
                <a:t>安装完成后，打开的</a:t>
              </a:r>
              <a:r>
                <a:rPr lang="en-US" altLang="zh-CN" dirty="0" smtClean="0">
                  <a:solidFill>
                    <a:srgbClr val="FF0000"/>
                  </a:solidFill>
                </a:rPr>
                <a:t>CAJ</a:t>
              </a:r>
              <a:r>
                <a:rPr lang="zh-CN" altLang="en-US" dirty="0" smtClean="0">
                  <a:solidFill>
                    <a:srgbClr val="FF0000"/>
                  </a:solidFill>
                </a:rPr>
                <a:t>浏览器界面</a:t>
              </a:r>
              <a:endParaRPr lang="zh-CN" altLang="en-US" dirty="0">
                <a:solidFill>
                  <a:srgbClr val="FF0000"/>
                </a:solidFill>
              </a:endParaRPr>
            </a:p>
          </p:txBody>
        </p:sp>
      </p:grpSp>
    </p:spTree>
    <p:extLst>
      <p:ext uri="{BB962C8B-B14F-4D97-AF65-F5344CB8AC3E}">
        <p14:creationId xmlns:p14="http://schemas.microsoft.com/office/powerpoint/2010/main" val="25824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三</a:t>
            </a:r>
            <a:r>
              <a:rPr lang="zh-CN" altLang="en-US" dirty="0" smtClean="0"/>
              <a:t>、</a:t>
            </a:r>
            <a:r>
              <a:rPr lang="en-US" altLang="zh-CN" dirty="0"/>
              <a:t> KNS6.5</a:t>
            </a:r>
            <a:r>
              <a:rPr lang="zh-CN" altLang="en-US" dirty="0"/>
              <a:t>平台使用指南</a:t>
            </a:r>
            <a:r>
              <a:rPr lang="en-US" altLang="zh-CN" dirty="0" smtClean="0"/>
              <a:t>-</a:t>
            </a:r>
            <a:r>
              <a:rPr lang="zh-CN" altLang="en-US" dirty="0"/>
              <a:t>下载</a:t>
            </a:r>
          </a:p>
        </p:txBody>
      </p:sp>
      <p:sp>
        <p:nvSpPr>
          <p:cNvPr id="4" name="TextBox 3"/>
          <p:cNvSpPr txBox="1"/>
          <p:nvPr/>
        </p:nvSpPr>
        <p:spPr>
          <a:xfrm>
            <a:off x="418637" y="1196752"/>
            <a:ext cx="5479385" cy="430887"/>
          </a:xfrm>
          <a:prstGeom prst="rect">
            <a:avLst/>
          </a:prstGeom>
          <a:noFill/>
        </p:spPr>
        <p:txBody>
          <a:bodyPr wrap="none" rtlCol="0">
            <a:spAutoFit/>
          </a:bodyPr>
          <a:lstStyle/>
          <a:p>
            <a:r>
              <a:rPr lang="en-US" altLang="zh-CN" sz="2200" b="1" dirty="0" smtClean="0">
                <a:solidFill>
                  <a:srgbClr val="FF0000"/>
                </a:solidFill>
              </a:rPr>
              <a:t>3.2</a:t>
            </a:r>
            <a:r>
              <a:rPr lang="zh-CN" altLang="en-US" sz="2200" b="1" dirty="0" smtClean="0">
                <a:solidFill>
                  <a:srgbClr val="FF0000"/>
                </a:solidFill>
              </a:rPr>
              <a:t>  文章下载</a:t>
            </a:r>
            <a:r>
              <a:rPr lang="en-US" altLang="zh-CN" dirty="0" smtClean="0"/>
              <a:t>(</a:t>
            </a:r>
            <a:r>
              <a:rPr lang="zh-CN" altLang="en-US" dirty="0" smtClean="0"/>
              <a:t>以“零件加工”为关键词检索为例</a:t>
            </a:r>
            <a:r>
              <a:rPr lang="en-US" altLang="zh-CN" dirty="0" smtClean="0"/>
              <a:t>)</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26582"/>
            <a:ext cx="8567888" cy="501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635896" y="4941168"/>
            <a:ext cx="64807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1 5"/>
          <p:cNvSpPr/>
          <p:nvPr/>
        </p:nvSpPr>
        <p:spPr>
          <a:xfrm>
            <a:off x="4572000" y="5301208"/>
            <a:ext cx="4392488" cy="1152128"/>
          </a:xfrm>
          <a:prstGeom prst="borderCallout1">
            <a:avLst>
              <a:gd name="adj1" fmla="val 48985"/>
              <a:gd name="adj2" fmla="val 881"/>
              <a:gd name="adj3" fmla="val 7038"/>
              <a:gd name="adj4" fmla="val -728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在此页面会看到紫色刊名，或者文献名称后带有“优先出版”字样。紫色刊名是</a:t>
            </a:r>
            <a:r>
              <a:rPr lang="en-US" altLang="zh-CN" dirty="0" smtClean="0">
                <a:solidFill>
                  <a:srgbClr val="FF0000"/>
                </a:solidFill>
              </a:rPr>
              <a:t>CNKI</a:t>
            </a:r>
            <a:r>
              <a:rPr lang="zh-CN" altLang="en-US" dirty="0" smtClean="0">
                <a:solidFill>
                  <a:srgbClr val="FF0000"/>
                </a:solidFill>
              </a:rPr>
              <a:t>独家合作的期刊，优先出版是优先于纸质出版的文献。</a:t>
            </a:r>
            <a:endParaRPr lang="zh-CN" altLang="en-US" dirty="0">
              <a:solidFill>
                <a:srgbClr val="FF0000"/>
              </a:solidFill>
            </a:endParaRPr>
          </a:p>
        </p:txBody>
      </p:sp>
      <p:sp>
        <p:nvSpPr>
          <p:cNvPr id="7" name="矩形 6"/>
          <p:cNvSpPr/>
          <p:nvPr/>
        </p:nvSpPr>
        <p:spPr>
          <a:xfrm>
            <a:off x="683568" y="6309320"/>
            <a:ext cx="2016224" cy="4315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线形标注 1 7"/>
          <p:cNvSpPr/>
          <p:nvPr/>
        </p:nvSpPr>
        <p:spPr>
          <a:xfrm>
            <a:off x="1259632" y="5877272"/>
            <a:ext cx="2016224" cy="432048"/>
          </a:xfrm>
          <a:prstGeom prst="borderCallout1">
            <a:avLst>
              <a:gd name="adj1" fmla="val 18750"/>
              <a:gd name="adj2" fmla="val -8333"/>
              <a:gd name="adj3" fmla="val 94583"/>
              <a:gd name="adj4" fmla="val -167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0000"/>
                </a:solidFill>
              </a:rPr>
              <a:t>比如要下载这篇文章</a:t>
            </a:r>
            <a:endParaRPr lang="zh-CN" altLang="en-US" sz="1400" dirty="0">
              <a:solidFill>
                <a:srgbClr val="FF0000"/>
              </a:solidFill>
            </a:endParaRPr>
          </a:p>
        </p:txBody>
      </p:sp>
    </p:spTree>
    <p:extLst>
      <p:ext uri="{BB962C8B-B14F-4D97-AF65-F5344CB8AC3E}">
        <p14:creationId xmlns:p14="http://schemas.microsoft.com/office/powerpoint/2010/main" val="150599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三</a:t>
            </a:r>
            <a:r>
              <a:rPr lang="zh-CN" altLang="en-US" dirty="0" smtClean="0"/>
              <a:t>、</a:t>
            </a:r>
            <a:r>
              <a:rPr lang="en-US" altLang="zh-CN" dirty="0"/>
              <a:t> KNS6.5</a:t>
            </a:r>
            <a:r>
              <a:rPr lang="zh-CN" altLang="en-US" dirty="0"/>
              <a:t>平台使用指南</a:t>
            </a:r>
            <a:r>
              <a:rPr lang="en-US" altLang="zh-CN" dirty="0" smtClean="0"/>
              <a:t>-</a:t>
            </a:r>
            <a:r>
              <a:rPr lang="zh-CN" altLang="en-US" dirty="0"/>
              <a:t>下载</a:t>
            </a:r>
            <a:endParaRPr lang="zh-CN" altLang="en-US" dirty="0"/>
          </a:p>
        </p:txBody>
      </p:sp>
      <p:sp>
        <p:nvSpPr>
          <p:cNvPr id="4" name="TextBox 3"/>
          <p:cNvSpPr txBox="1"/>
          <p:nvPr/>
        </p:nvSpPr>
        <p:spPr>
          <a:xfrm>
            <a:off x="418637" y="1196752"/>
            <a:ext cx="5479385" cy="430887"/>
          </a:xfrm>
          <a:prstGeom prst="rect">
            <a:avLst/>
          </a:prstGeom>
          <a:noFill/>
        </p:spPr>
        <p:txBody>
          <a:bodyPr wrap="none" rtlCol="0">
            <a:spAutoFit/>
          </a:bodyPr>
          <a:lstStyle/>
          <a:p>
            <a:r>
              <a:rPr lang="en-US" altLang="zh-CN" sz="2200" b="1" dirty="0" smtClean="0">
                <a:solidFill>
                  <a:srgbClr val="FF0000"/>
                </a:solidFill>
              </a:rPr>
              <a:t>3.2</a:t>
            </a:r>
            <a:r>
              <a:rPr lang="zh-CN" altLang="en-US" sz="2200" b="1" dirty="0" smtClean="0">
                <a:solidFill>
                  <a:srgbClr val="FF0000"/>
                </a:solidFill>
              </a:rPr>
              <a:t>  文章下载</a:t>
            </a:r>
            <a:r>
              <a:rPr lang="en-US" altLang="zh-CN" dirty="0" smtClean="0"/>
              <a:t>(</a:t>
            </a:r>
            <a:r>
              <a:rPr lang="zh-CN" altLang="en-US" dirty="0" smtClean="0"/>
              <a:t>以“零件加工”为关键词检索为例</a:t>
            </a:r>
            <a:r>
              <a:rPr lang="en-US" altLang="zh-CN" dirty="0" smtClean="0"/>
              <a:t>)</a:t>
            </a:r>
            <a:endParaRPr lang="zh-CN" altLang="en-US" dirty="0"/>
          </a:p>
        </p:txBody>
      </p:sp>
      <p:grpSp>
        <p:nvGrpSpPr>
          <p:cNvPr id="13" name="组合 12"/>
          <p:cNvGrpSpPr/>
          <p:nvPr/>
        </p:nvGrpSpPr>
        <p:grpSpPr>
          <a:xfrm>
            <a:off x="0" y="1716440"/>
            <a:ext cx="8466606" cy="25770113"/>
            <a:chOff x="0" y="1716440"/>
            <a:chExt cx="8466606" cy="25770113"/>
          </a:xfrm>
        </p:grpSpPr>
        <p:grpSp>
          <p:nvGrpSpPr>
            <p:cNvPr id="10" name="组合 9"/>
            <p:cNvGrpSpPr/>
            <p:nvPr/>
          </p:nvGrpSpPr>
          <p:grpSpPr>
            <a:xfrm>
              <a:off x="0" y="1716440"/>
              <a:ext cx="8466606" cy="25770113"/>
              <a:chOff x="0" y="1716440"/>
              <a:chExt cx="8466606" cy="25770113"/>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6440"/>
                <a:ext cx="8466606" cy="25770113"/>
              </a:xfrm>
              <a:prstGeom prst="rect">
                <a:avLst/>
              </a:prstGeom>
            </p:spPr>
          </p:pic>
          <p:sp>
            <p:nvSpPr>
              <p:cNvPr id="6" name="矩形 5"/>
              <p:cNvSpPr/>
              <p:nvPr/>
            </p:nvSpPr>
            <p:spPr>
              <a:xfrm>
                <a:off x="899592" y="3717032"/>
                <a:ext cx="5256584" cy="5832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7" name="矩形 6"/>
              <p:cNvSpPr/>
              <p:nvPr/>
            </p:nvSpPr>
            <p:spPr>
              <a:xfrm>
                <a:off x="2902554" y="5409220"/>
                <a:ext cx="2718886" cy="82809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文献摘要区，以及文章里的图片知识元</a:t>
                </a:r>
                <a:endParaRPr lang="zh-CN" altLang="en-US" dirty="0">
                  <a:solidFill>
                    <a:srgbClr val="FF0000"/>
                  </a:solidFill>
                </a:endParaRPr>
              </a:p>
            </p:txBody>
          </p:sp>
          <p:sp>
            <p:nvSpPr>
              <p:cNvPr id="8" name="矩形 7"/>
              <p:cNvSpPr/>
              <p:nvPr/>
            </p:nvSpPr>
            <p:spPr>
              <a:xfrm>
                <a:off x="899592" y="10485784"/>
                <a:ext cx="5256584"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11760" y="9909720"/>
                <a:ext cx="3744416" cy="82809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点击该文献的知网节，可以显示相关的参考文献，引证文献等信息</a:t>
                </a:r>
                <a:endParaRPr lang="zh-CN" altLang="en-US" dirty="0">
                  <a:solidFill>
                    <a:srgbClr val="FF0000"/>
                  </a:solidFill>
                </a:endParaRPr>
              </a:p>
            </p:txBody>
          </p:sp>
        </p:grpSp>
        <p:sp>
          <p:nvSpPr>
            <p:cNvPr id="11" name="矩形 10"/>
            <p:cNvSpPr/>
            <p:nvPr/>
          </p:nvSpPr>
          <p:spPr>
            <a:xfrm>
              <a:off x="899592" y="3284984"/>
              <a:ext cx="93610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线形标注 1 11"/>
            <p:cNvSpPr/>
            <p:nvPr/>
          </p:nvSpPr>
          <p:spPr>
            <a:xfrm>
              <a:off x="1835696" y="2636912"/>
              <a:ext cx="1692188" cy="504056"/>
            </a:xfrm>
            <a:prstGeom prst="borderCallout1">
              <a:avLst>
                <a:gd name="adj1" fmla="val 18750"/>
                <a:gd name="adj2" fmla="val -8333"/>
                <a:gd name="adj3" fmla="val 135536"/>
                <a:gd name="adj4" fmla="val -383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选择</a:t>
              </a:r>
              <a:r>
                <a:rPr lang="en-US" altLang="zh-CN" dirty="0" smtClean="0">
                  <a:solidFill>
                    <a:srgbClr val="FF0000"/>
                  </a:solidFill>
                </a:rPr>
                <a:t>CAJ</a:t>
              </a:r>
              <a:r>
                <a:rPr lang="zh-CN" altLang="en-US" dirty="0" smtClean="0">
                  <a:solidFill>
                    <a:srgbClr val="FF0000"/>
                  </a:solidFill>
                </a:rPr>
                <a:t>下载</a:t>
              </a:r>
              <a:endParaRPr lang="zh-CN" altLang="en-US" dirty="0">
                <a:solidFill>
                  <a:srgbClr val="FF0000"/>
                </a:solidFill>
              </a:endParaRPr>
            </a:p>
          </p:txBody>
        </p:sp>
      </p:grpSp>
    </p:spTree>
    <p:extLst>
      <p:ext uri="{BB962C8B-B14F-4D97-AF65-F5344CB8AC3E}">
        <p14:creationId xmlns:p14="http://schemas.microsoft.com/office/powerpoint/2010/main" val="986687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四、</a:t>
            </a:r>
            <a:r>
              <a:rPr lang="en-US" altLang="zh-CN" dirty="0"/>
              <a:t> KNS6.5</a:t>
            </a:r>
            <a:r>
              <a:rPr lang="zh-CN" altLang="en-US" dirty="0"/>
              <a:t>平台使用指南</a:t>
            </a:r>
            <a:r>
              <a:rPr lang="en-US" altLang="zh-CN" dirty="0" smtClean="0"/>
              <a:t>-</a:t>
            </a:r>
            <a:r>
              <a:rPr lang="zh-CN" altLang="en-US" dirty="0" smtClean="0"/>
              <a:t>深入阅读</a:t>
            </a:r>
            <a:endParaRPr lang="zh-CN" altLang="en-US" dirty="0"/>
          </a:p>
        </p:txBody>
      </p:sp>
      <p:sp>
        <p:nvSpPr>
          <p:cNvPr id="5" name="TextBox 4"/>
          <p:cNvSpPr txBox="1"/>
          <p:nvPr/>
        </p:nvSpPr>
        <p:spPr>
          <a:xfrm>
            <a:off x="174147" y="1079448"/>
            <a:ext cx="6085320" cy="430887"/>
          </a:xfrm>
          <a:prstGeom prst="rect">
            <a:avLst/>
          </a:prstGeom>
          <a:noFill/>
        </p:spPr>
        <p:txBody>
          <a:bodyPr wrap="none" rtlCol="0">
            <a:spAutoFit/>
          </a:bodyPr>
          <a:lstStyle/>
          <a:p>
            <a:r>
              <a:rPr lang="en-US" altLang="zh-CN" sz="2200" b="1" dirty="0" smtClean="0">
                <a:solidFill>
                  <a:srgbClr val="FF0000"/>
                </a:solidFill>
                <a:effectLst>
                  <a:outerShdw blurRad="38100" dist="38100" dir="2700000" algn="tl">
                    <a:srgbClr val="000000">
                      <a:alpha val="43137"/>
                    </a:srgbClr>
                  </a:outerShdw>
                </a:effectLst>
                <a:latin typeface="+mj-ea"/>
                <a:ea typeface="+mj-ea"/>
              </a:rPr>
              <a:t>4.1</a:t>
            </a:r>
            <a:r>
              <a:rPr lang="zh-CN" altLang="en-US" sz="2200" b="1" dirty="0" smtClean="0">
                <a:solidFill>
                  <a:srgbClr val="FF0000"/>
                </a:solidFill>
                <a:effectLst>
                  <a:outerShdw blurRad="38100" dist="38100" dir="2700000" algn="tl">
                    <a:srgbClr val="000000">
                      <a:alpha val="43137"/>
                    </a:srgbClr>
                  </a:outerShdw>
                </a:effectLst>
                <a:latin typeface="+mj-ea"/>
                <a:ea typeface="+mj-ea"/>
              </a:rPr>
              <a:t>  深入阅读</a:t>
            </a:r>
            <a:r>
              <a:rPr lang="en-US" altLang="zh-CN" dirty="0" smtClean="0"/>
              <a:t>(</a:t>
            </a:r>
            <a:r>
              <a:rPr lang="zh-CN" altLang="en-US" dirty="0" smtClean="0"/>
              <a:t>在</a:t>
            </a:r>
            <a:r>
              <a:rPr lang="en-US" altLang="zh-CN" dirty="0" smtClean="0"/>
              <a:t>CAJ</a:t>
            </a:r>
            <a:r>
              <a:rPr lang="zh-CN" altLang="en-US" dirty="0" smtClean="0"/>
              <a:t>浏览器中打开所下载文章的界面</a:t>
            </a:r>
            <a:r>
              <a:rPr lang="en-US" altLang="zh-CN" dirty="0" smtClean="0"/>
              <a:t>)</a:t>
            </a:r>
            <a:endParaRPr lang="zh-CN" altLang="en-US" dirty="0"/>
          </a:p>
        </p:txBody>
      </p:sp>
      <p:grpSp>
        <p:nvGrpSpPr>
          <p:cNvPr id="8" name="组合 7"/>
          <p:cNvGrpSpPr/>
          <p:nvPr/>
        </p:nvGrpSpPr>
        <p:grpSpPr>
          <a:xfrm>
            <a:off x="-1" y="1844822"/>
            <a:ext cx="8117069" cy="4941739"/>
            <a:chOff x="0" y="1844823"/>
            <a:chExt cx="8117069" cy="4941739"/>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3"/>
              <a:ext cx="8117069" cy="49417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4904"/>
              <a:ext cx="792088" cy="7200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箭头连接符 5"/>
            <p:cNvCxnSpPr/>
            <p:nvPr/>
          </p:nvCxnSpPr>
          <p:spPr>
            <a:xfrm flipH="1" flipV="1">
              <a:off x="611560" y="3284984"/>
              <a:ext cx="720080" cy="11521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251520" y="3738736"/>
            <a:ext cx="3779912"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0000"/>
                </a:solidFill>
              </a:rPr>
              <a:t>文本选择工具可以直接选取文献中的文字、段落，然后通过复制、粘贴到</a:t>
            </a:r>
            <a:r>
              <a:rPr lang="en-US" altLang="zh-CN" sz="1400" dirty="0" smtClean="0">
                <a:solidFill>
                  <a:srgbClr val="FF0000"/>
                </a:solidFill>
              </a:rPr>
              <a:t>WORD</a:t>
            </a:r>
            <a:r>
              <a:rPr lang="zh-CN" altLang="en-US" sz="1400" dirty="0" smtClean="0">
                <a:solidFill>
                  <a:srgbClr val="FF0000"/>
                </a:solidFill>
              </a:rPr>
              <a:t>文档中</a:t>
            </a:r>
            <a:endParaRPr lang="zh-CN" altLang="en-US" sz="1400" dirty="0">
              <a:solidFill>
                <a:srgbClr val="FF0000"/>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52" y="2682783"/>
            <a:ext cx="587685" cy="587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251520" y="836712"/>
            <a:ext cx="8928992" cy="1728191"/>
            <a:chOff x="251520" y="836712"/>
            <a:chExt cx="8928992" cy="1728191"/>
          </a:xfrm>
        </p:grpSpPr>
        <p:sp>
          <p:nvSpPr>
            <p:cNvPr id="2" name="矩形 1"/>
            <p:cNvSpPr/>
            <p:nvPr/>
          </p:nvSpPr>
          <p:spPr>
            <a:xfrm>
              <a:off x="5940152" y="836712"/>
              <a:ext cx="3240360" cy="12241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0000"/>
                  </a:solidFill>
                </a:rPr>
                <a:t>几</a:t>
              </a:r>
              <a:r>
                <a:rPr lang="zh-CN" altLang="en-US" dirty="0" smtClean="0">
                  <a:solidFill>
                    <a:srgbClr val="FF0000"/>
                  </a:solidFill>
                </a:rPr>
                <a:t>个常用工具：</a:t>
              </a:r>
              <a:endParaRPr lang="en-US" altLang="zh-CN" dirty="0" smtClean="0">
                <a:solidFill>
                  <a:srgbClr val="FF0000"/>
                </a:solidFill>
              </a:endParaRPr>
            </a:p>
            <a:p>
              <a:r>
                <a:rPr lang="zh-CN" altLang="en-US" dirty="0" smtClean="0">
                  <a:solidFill>
                    <a:srgbClr val="FF0000"/>
                  </a:solidFill>
                </a:rPr>
                <a:t>选择文本，选择图像，文字识别，注释工具，划词链接。其它功能请大家逐一使用</a:t>
              </a:r>
              <a:endParaRPr lang="zh-CN" altLang="en-US" dirty="0">
                <a:solidFill>
                  <a:srgbClr val="FF0000"/>
                </a:solidFill>
              </a:endParaRPr>
            </a:p>
          </p:txBody>
        </p:sp>
        <p:sp>
          <p:nvSpPr>
            <p:cNvPr id="12" name="矩形 11"/>
            <p:cNvSpPr/>
            <p:nvPr/>
          </p:nvSpPr>
          <p:spPr>
            <a:xfrm>
              <a:off x="251520" y="2276872"/>
              <a:ext cx="936104"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V="1">
              <a:off x="1187624" y="1628800"/>
              <a:ext cx="475252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426" y="5217918"/>
            <a:ext cx="2524407" cy="13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直接箭头连接符 16"/>
          <p:cNvCxnSpPr/>
          <p:nvPr/>
        </p:nvCxnSpPr>
        <p:spPr>
          <a:xfrm flipH="1" flipV="1">
            <a:off x="1331639" y="3270468"/>
            <a:ext cx="3312369" cy="22467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940152" y="5517232"/>
            <a:ext cx="1872208"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rgbClr val="FF0000"/>
                </a:solidFill>
              </a:rPr>
              <a:t>图像</a:t>
            </a:r>
            <a:r>
              <a:rPr lang="zh-CN" altLang="en-US" sz="1400" dirty="0" smtClean="0">
                <a:solidFill>
                  <a:srgbClr val="FF0000"/>
                </a:solidFill>
              </a:rPr>
              <a:t>选择工具可以选取图片后复制、粘贴到</a:t>
            </a:r>
            <a:r>
              <a:rPr lang="en-US" altLang="zh-CN" sz="1400" dirty="0" smtClean="0">
                <a:solidFill>
                  <a:srgbClr val="FF0000"/>
                </a:solidFill>
              </a:rPr>
              <a:t>WORD</a:t>
            </a:r>
            <a:r>
              <a:rPr lang="zh-CN" altLang="en-US" sz="1400" dirty="0" smtClean="0">
                <a:solidFill>
                  <a:srgbClr val="FF0000"/>
                </a:solidFill>
              </a:rPr>
              <a:t>文档中</a:t>
            </a:r>
            <a:endParaRPr lang="zh-CN" altLang="en-US" sz="1400" dirty="0">
              <a:solidFill>
                <a:srgbClr val="FF0000"/>
              </a:solidFill>
            </a:endParaRP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218" y="2694968"/>
            <a:ext cx="604188" cy="528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2861884"/>
            <a:ext cx="4323208" cy="235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直接箭头连接符 18"/>
          <p:cNvCxnSpPr/>
          <p:nvPr/>
        </p:nvCxnSpPr>
        <p:spPr>
          <a:xfrm flipH="1" flipV="1">
            <a:off x="1993322" y="2976625"/>
            <a:ext cx="2650686" cy="7621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580112" y="4005064"/>
            <a:ext cx="2232248"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smtClean="0">
                <a:solidFill>
                  <a:srgbClr val="FF0000"/>
                </a:solidFill>
              </a:rPr>
              <a:t>对于扫描格式的文章，如需选择其中的文字，可以通过文字识别来完成，然后发送到</a:t>
            </a:r>
            <a:r>
              <a:rPr lang="en-US" altLang="zh-CN" sz="1200" dirty="0" smtClean="0">
                <a:solidFill>
                  <a:srgbClr val="FF0000"/>
                </a:solidFill>
              </a:rPr>
              <a:t>WORD</a:t>
            </a:r>
            <a:r>
              <a:rPr lang="zh-CN" altLang="en-US" sz="1200" dirty="0" smtClean="0">
                <a:solidFill>
                  <a:srgbClr val="FF0000"/>
                </a:solidFill>
              </a:rPr>
              <a:t>文档</a:t>
            </a:r>
            <a:endParaRPr lang="zh-CN" altLang="en-US" sz="1200" dirty="0">
              <a:solidFill>
                <a:srgbClr val="FF0000"/>
              </a:solidFill>
            </a:endParaRPr>
          </a:p>
        </p:txBody>
      </p:sp>
    </p:spTree>
    <p:extLst>
      <p:ext uri="{BB962C8B-B14F-4D97-AF65-F5344CB8AC3E}">
        <p14:creationId xmlns:p14="http://schemas.microsoft.com/office/powerpoint/2010/main" val="26855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一</a:t>
            </a:r>
            <a:r>
              <a:rPr lang="zh-CN" altLang="en-US" dirty="0" smtClean="0"/>
              <a:t>、</a:t>
            </a:r>
            <a:r>
              <a:rPr lang="en-US" altLang="zh-CN" dirty="0" smtClean="0"/>
              <a:t>KNS6.5</a:t>
            </a:r>
            <a:r>
              <a:rPr lang="zh-CN" altLang="en-US" dirty="0" smtClean="0"/>
              <a:t>平台使用</a:t>
            </a:r>
            <a:r>
              <a:rPr lang="zh-CN" altLang="en-US" dirty="0" smtClean="0"/>
              <a:t>指南</a:t>
            </a:r>
            <a:r>
              <a:rPr lang="en-US" altLang="zh-CN" dirty="0" smtClean="0"/>
              <a:t>-</a:t>
            </a:r>
            <a:r>
              <a:rPr lang="zh-CN" altLang="en-US" dirty="0" smtClean="0"/>
              <a:t>登录</a:t>
            </a:r>
            <a:endParaRPr lang="zh-CN" altLang="en-US" dirty="0"/>
          </a:p>
        </p:txBody>
      </p:sp>
      <p:pic>
        <p:nvPicPr>
          <p:cNvPr id="14" name="Picture 6" descr="知网logo副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29594"/>
            <a:ext cx="2376487" cy="1403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5536" y="1377642"/>
            <a:ext cx="5400600" cy="923330"/>
          </a:xfrm>
          <a:prstGeom prst="rect">
            <a:avLst/>
          </a:prstGeom>
          <a:noFill/>
        </p:spPr>
        <p:txBody>
          <a:bodyPr wrap="square" rtlCol="0">
            <a:spAutoFit/>
          </a:bodyPr>
          <a:lstStyle/>
          <a:p>
            <a:r>
              <a:rPr lang="en-US" altLang="zh-CN" dirty="0" smtClean="0"/>
              <a:t>1.1</a:t>
            </a:r>
            <a:r>
              <a:rPr lang="zh-CN" altLang="en-US" dirty="0" smtClean="0"/>
              <a:t>登录入口</a:t>
            </a:r>
            <a:endParaRPr lang="en-US" altLang="zh-CN" dirty="0" smtClean="0"/>
          </a:p>
          <a:p>
            <a:endParaRPr lang="en-US" altLang="zh-CN" dirty="0" smtClean="0"/>
          </a:p>
          <a:p>
            <a:r>
              <a:rPr lang="zh-CN" altLang="en-US" u="sng" dirty="0" smtClean="0">
                <a:solidFill>
                  <a:srgbClr val="FF0000"/>
                </a:solidFill>
                <a:latin typeface="+mj-ea"/>
                <a:ea typeface="+mj-ea"/>
              </a:rPr>
              <a:t>校外</a:t>
            </a:r>
            <a:r>
              <a:rPr lang="zh-CN" altLang="en-US" u="sng" dirty="0" smtClean="0">
                <a:solidFill>
                  <a:srgbClr val="FF0000"/>
                </a:solidFill>
                <a:latin typeface="+mj-ea"/>
                <a:ea typeface="+mj-ea"/>
              </a:rPr>
              <a:t>网选择中心站点登录：</a:t>
            </a:r>
            <a:r>
              <a:rPr lang="en-US" altLang="zh-CN" u="sng" dirty="0" smtClean="0">
                <a:solidFill>
                  <a:srgbClr val="FF0000"/>
                </a:solidFill>
                <a:latin typeface="+mj-ea"/>
                <a:ea typeface="+mj-ea"/>
              </a:rPr>
              <a:t>www.cnki.ne</a:t>
            </a:r>
            <a:r>
              <a:rPr lang="en-US" altLang="zh-CN" dirty="0" smtClean="0"/>
              <a:t>t</a:t>
            </a:r>
            <a:endParaRPr lang="zh-CN" altLang="en-US" dirty="0"/>
          </a:p>
        </p:txBody>
      </p:sp>
      <p:grpSp>
        <p:nvGrpSpPr>
          <p:cNvPr id="6" name="组合 5"/>
          <p:cNvGrpSpPr/>
          <p:nvPr/>
        </p:nvGrpSpPr>
        <p:grpSpPr>
          <a:xfrm>
            <a:off x="46923" y="2347139"/>
            <a:ext cx="8739584" cy="4595045"/>
            <a:chOff x="46923" y="2347139"/>
            <a:chExt cx="8739584" cy="459504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 y="2364718"/>
              <a:ext cx="8739584" cy="457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804248" y="2347139"/>
              <a:ext cx="432048" cy="289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smtClean="0">
                  <a:solidFill>
                    <a:srgbClr val="FF0000"/>
                  </a:solidFill>
                  <a:latin typeface="+mj-ea"/>
                  <a:ea typeface="+mj-ea"/>
                </a:rPr>
                <a:t>1</a:t>
              </a:r>
              <a:endParaRPr lang="zh-CN" altLang="en-US" sz="2200" dirty="0">
                <a:solidFill>
                  <a:srgbClr val="FF0000"/>
                </a:solidFill>
                <a:latin typeface="+mj-ea"/>
                <a:ea typeface="+mj-ea"/>
              </a:endParaRPr>
            </a:p>
          </p:txBody>
        </p:sp>
      </p:grpSp>
      <p:grpSp>
        <p:nvGrpSpPr>
          <p:cNvPr id="8" name="组合 7"/>
          <p:cNvGrpSpPr/>
          <p:nvPr/>
        </p:nvGrpSpPr>
        <p:grpSpPr>
          <a:xfrm>
            <a:off x="1742806" y="2706854"/>
            <a:ext cx="7011855" cy="4207113"/>
            <a:chOff x="1742806" y="2706854"/>
            <a:chExt cx="7011855" cy="4207113"/>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806" y="2706854"/>
              <a:ext cx="7011855" cy="42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004048" y="4653451"/>
              <a:ext cx="3132459" cy="1367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2.</a:t>
              </a:r>
              <a:r>
                <a:rPr lang="zh-CN" altLang="en-US" dirty="0" smtClean="0">
                  <a:solidFill>
                    <a:srgbClr val="FF0000"/>
                  </a:solidFill>
                </a:rPr>
                <a:t>输入用户名和密码，登录</a:t>
              </a:r>
              <a:endParaRPr lang="zh-CN" altLang="en-US" dirty="0">
                <a:solidFill>
                  <a:srgbClr val="FF0000"/>
                </a:solidFill>
              </a:endParaRPr>
            </a:p>
          </p:txBody>
        </p:sp>
      </p:grpSp>
    </p:spTree>
    <p:extLst>
      <p:ext uri="{BB962C8B-B14F-4D97-AF65-F5344CB8AC3E}">
        <p14:creationId xmlns:p14="http://schemas.microsoft.com/office/powerpoint/2010/main" val="30453415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四</a:t>
            </a:r>
            <a:r>
              <a:rPr lang="zh-CN" altLang="en-US" dirty="0" smtClean="0"/>
              <a:t>、</a:t>
            </a:r>
            <a:r>
              <a:rPr lang="en-US" altLang="zh-CN" dirty="0"/>
              <a:t> KNS6.5</a:t>
            </a:r>
            <a:r>
              <a:rPr lang="zh-CN" altLang="en-US" dirty="0"/>
              <a:t>平台使用指南</a:t>
            </a:r>
            <a:r>
              <a:rPr lang="en-US" altLang="zh-CN" dirty="0" smtClean="0"/>
              <a:t>-</a:t>
            </a:r>
            <a:r>
              <a:rPr lang="zh-CN" altLang="en-US" dirty="0"/>
              <a:t>深入阅读</a:t>
            </a:r>
          </a:p>
        </p:txBody>
      </p:sp>
      <p:grpSp>
        <p:nvGrpSpPr>
          <p:cNvPr id="14" name="组合 13"/>
          <p:cNvGrpSpPr/>
          <p:nvPr/>
        </p:nvGrpSpPr>
        <p:grpSpPr>
          <a:xfrm>
            <a:off x="208381" y="1772816"/>
            <a:ext cx="8261395" cy="4913734"/>
            <a:chOff x="208381" y="1772816"/>
            <a:chExt cx="8261395" cy="4913734"/>
          </a:xfrm>
        </p:grpSpPr>
        <p:grpSp>
          <p:nvGrpSpPr>
            <p:cNvPr id="9" name="组合 8"/>
            <p:cNvGrpSpPr/>
            <p:nvPr/>
          </p:nvGrpSpPr>
          <p:grpSpPr>
            <a:xfrm>
              <a:off x="208381" y="1772816"/>
              <a:ext cx="8261395" cy="4913734"/>
              <a:chOff x="208381" y="1772816"/>
              <a:chExt cx="8261395" cy="4913734"/>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81" y="1772816"/>
                <a:ext cx="8261395" cy="491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56892"/>
                <a:ext cx="648072" cy="540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箭头连接符 5"/>
              <p:cNvCxnSpPr/>
              <p:nvPr/>
            </p:nvCxnSpPr>
            <p:spPr>
              <a:xfrm flipH="1" flipV="1">
                <a:off x="1763688" y="2906942"/>
                <a:ext cx="1872208" cy="8820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664361" y="3717032"/>
              <a:ext cx="2285241" cy="923330"/>
            </a:xfrm>
            <a:prstGeom prst="rect">
              <a:avLst/>
            </a:prstGeom>
            <a:noFill/>
          </p:spPr>
          <p:txBody>
            <a:bodyPr wrap="square" rtlCol="0">
              <a:spAutoFit/>
            </a:bodyPr>
            <a:lstStyle/>
            <a:p>
              <a:r>
                <a:rPr lang="zh-CN" altLang="en-US" dirty="0" smtClean="0">
                  <a:solidFill>
                    <a:srgbClr val="FF0000"/>
                  </a:solidFill>
                </a:rPr>
                <a:t>注释工具可以在文章深入阅读时做数字笔记</a:t>
              </a:r>
              <a:endParaRPr lang="zh-CN" altLang="en-US" dirty="0">
                <a:solidFill>
                  <a:srgbClr val="FF0000"/>
                </a:solidFill>
              </a:endParaRPr>
            </a:p>
          </p:txBody>
        </p:sp>
      </p:grpSp>
      <p:sp>
        <p:nvSpPr>
          <p:cNvPr id="11" name="TextBox 10"/>
          <p:cNvSpPr txBox="1"/>
          <p:nvPr/>
        </p:nvSpPr>
        <p:spPr>
          <a:xfrm>
            <a:off x="174147" y="1079448"/>
            <a:ext cx="5915402" cy="430887"/>
          </a:xfrm>
          <a:prstGeom prst="rect">
            <a:avLst/>
          </a:prstGeom>
          <a:noFill/>
        </p:spPr>
        <p:txBody>
          <a:bodyPr wrap="none" rtlCol="0">
            <a:spAutoFit/>
          </a:bodyPr>
          <a:lstStyle/>
          <a:p>
            <a:r>
              <a:rPr lang="en-US" altLang="zh-CN" sz="2200" b="1" dirty="0" smtClean="0">
                <a:solidFill>
                  <a:srgbClr val="FF0000"/>
                </a:solidFill>
              </a:rPr>
              <a:t>4.1</a:t>
            </a:r>
            <a:r>
              <a:rPr lang="zh-CN" altLang="en-US" sz="2200" b="1" dirty="0" smtClean="0">
                <a:solidFill>
                  <a:srgbClr val="FF0000"/>
                </a:solidFill>
              </a:rPr>
              <a:t>  深入阅读</a:t>
            </a:r>
            <a:r>
              <a:rPr lang="en-US" altLang="zh-CN" dirty="0" smtClean="0"/>
              <a:t>(</a:t>
            </a:r>
            <a:r>
              <a:rPr lang="zh-CN" altLang="en-US" dirty="0" smtClean="0"/>
              <a:t>在</a:t>
            </a:r>
            <a:r>
              <a:rPr lang="en-US" altLang="zh-CN" dirty="0" smtClean="0"/>
              <a:t>CAJ</a:t>
            </a:r>
            <a:r>
              <a:rPr lang="zh-CN" altLang="en-US" dirty="0" smtClean="0"/>
              <a:t>浏览器中打开所下载文章的界面</a:t>
            </a:r>
            <a:r>
              <a:rPr lang="en-US" altLang="zh-CN" dirty="0" smtClean="0"/>
              <a:t>)</a:t>
            </a:r>
            <a:endParaRPr lang="zh-CN" altLang="en-US" dirty="0"/>
          </a:p>
        </p:txBody>
      </p:sp>
      <p:grpSp>
        <p:nvGrpSpPr>
          <p:cNvPr id="13" name="组合 12"/>
          <p:cNvGrpSpPr/>
          <p:nvPr/>
        </p:nvGrpSpPr>
        <p:grpSpPr>
          <a:xfrm>
            <a:off x="1043608" y="1773116"/>
            <a:ext cx="7752306" cy="4913434"/>
            <a:chOff x="1042874" y="1773116"/>
            <a:chExt cx="7752306" cy="4913434"/>
          </a:xfrm>
        </p:grpSpPr>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874" y="1773116"/>
              <a:ext cx="7752306" cy="491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5076056" y="2204864"/>
              <a:ext cx="666815"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线形标注 2 11"/>
            <p:cNvSpPr/>
            <p:nvPr/>
          </p:nvSpPr>
          <p:spPr>
            <a:xfrm>
              <a:off x="5949602" y="2726921"/>
              <a:ext cx="2845578" cy="1451775"/>
            </a:xfrm>
            <a:prstGeom prst="borderCallout2">
              <a:avLst>
                <a:gd name="adj1" fmla="val 28629"/>
                <a:gd name="adj2" fmla="val 2617"/>
                <a:gd name="adj3" fmla="val 31452"/>
                <a:gd name="adj4" fmla="val 1748"/>
                <a:gd name="adj5" fmla="val 12295"/>
                <a:gd name="adj6" fmla="val -134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划词链接功能可以在文献深入阅读时，对不懂的术语、不认识的文字等以划词的方式连入到工具书总库中查找释义等</a:t>
              </a:r>
              <a:endParaRPr lang="zh-CN" altLang="en-US" dirty="0">
                <a:solidFill>
                  <a:srgbClr val="FF0000"/>
                </a:solidFill>
              </a:endParaRPr>
            </a:p>
          </p:txBody>
        </p:sp>
      </p:grpSp>
    </p:spTree>
    <p:extLst>
      <p:ext uri="{BB962C8B-B14F-4D97-AF65-F5344CB8AC3E}">
        <p14:creationId xmlns:p14="http://schemas.microsoft.com/office/powerpoint/2010/main" val="284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五、</a:t>
            </a:r>
            <a:r>
              <a:rPr lang="en-US" altLang="zh-CN" dirty="0"/>
              <a:t> KNS6.5</a:t>
            </a:r>
            <a:r>
              <a:rPr lang="zh-CN" altLang="en-US" dirty="0"/>
              <a:t>平台使用指南</a:t>
            </a:r>
            <a:r>
              <a:rPr lang="en-US" altLang="zh-CN" dirty="0" smtClean="0"/>
              <a:t>-</a:t>
            </a:r>
            <a:r>
              <a:rPr lang="zh-CN" altLang="en-US" dirty="0" smtClean="0"/>
              <a:t>学习工具</a:t>
            </a:r>
            <a:endParaRPr lang="zh-CN" altLang="en-US" dirty="0"/>
          </a:p>
        </p:txBody>
      </p:sp>
      <p:sp>
        <p:nvSpPr>
          <p:cNvPr id="4" name="矩形 3"/>
          <p:cNvSpPr/>
          <p:nvPr/>
        </p:nvSpPr>
        <p:spPr>
          <a:xfrm>
            <a:off x="251520" y="1024452"/>
            <a:ext cx="5198859" cy="369332"/>
          </a:xfrm>
          <a:prstGeom prst="rect">
            <a:avLst/>
          </a:prstGeom>
        </p:spPr>
        <p:txBody>
          <a:bodyPr wrap="none">
            <a:spAutoFit/>
          </a:bodyPr>
          <a:lstStyle/>
          <a:p>
            <a:r>
              <a:rPr lang="en-US" altLang="zh-CN" b="1" dirty="0" smtClean="0"/>
              <a:t>5.1CNKI</a:t>
            </a:r>
            <a:r>
              <a:rPr lang="zh-CN" altLang="en-US" b="1" dirty="0" smtClean="0"/>
              <a:t>数字化学习工具（</a:t>
            </a:r>
            <a:r>
              <a:rPr lang="en-US" altLang="zh-CN" b="1" dirty="0" smtClean="0"/>
              <a:t>E-Learning 2.2</a:t>
            </a:r>
            <a:r>
              <a:rPr lang="zh-CN" altLang="en-US" b="1" dirty="0" smtClean="0"/>
              <a:t>）介绍</a:t>
            </a:r>
            <a:endParaRPr lang="zh-CN" altLang="en-US" dirty="0"/>
          </a:p>
        </p:txBody>
      </p:sp>
      <p:sp>
        <p:nvSpPr>
          <p:cNvPr id="5" name="矩形 4"/>
          <p:cNvSpPr/>
          <p:nvPr/>
        </p:nvSpPr>
        <p:spPr>
          <a:xfrm>
            <a:off x="11134" y="1391741"/>
            <a:ext cx="8999984" cy="5547673"/>
          </a:xfrm>
          <a:prstGeom prst="rect">
            <a:avLst/>
          </a:prstGeom>
        </p:spPr>
        <p:txBody>
          <a:bodyPr wrap="square">
            <a:spAutoFit/>
          </a:bodyPr>
          <a:lstStyle/>
          <a:p>
            <a:pPr>
              <a:lnSpc>
                <a:spcPct val="150000"/>
              </a:lnSpc>
            </a:pPr>
            <a:r>
              <a:rPr lang="en-US" altLang="zh-CN" sz="1400" b="1" dirty="0" smtClean="0"/>
              <a:t>1</a:t>
            </a:r>
            <a:r>
              <a:rPr lang="en-US" altLang="zh-CN" sz="1400" b="1" dirty="0"/>
              <a:t>.</a:t>
            </a:r>
            <a:r>
              <a:rPr lang="zh-CN" altLang="en-US" sz="1400" b="1" dirty="0"/>
              <a:t>一站式阅读和管理平台</a:t>
            </a:r>
          </a:p>
          <a:p>
            <a:pPr>
              <a:lnSpc>
                <a:spcPct val="150000"/>
              </a:lnSpc>
            </a:pPr>
            <a:r>
              <a:rPr lang="zh-CN" altLang="en-US" sz="1400" dirty="0"/>
              <a:t>支持目前全球主要学术成果文件格式，包括：</a:t>
            </a:r>
            <a:r>
              <a:rPr lang="en-US" altLang="zh-CN" sz="1400" dirty="0"/>
              <a:t>CAJ</a:t>
            </a:r>
            <a:r>
              <a:rPr lang="zh-CN" altLang="en-US" sz="1400" dirty="0"/>
              <a:t>、</a:t>
            </a:r>
            <a:r>
              <a:rPr lang="en-US" altLang="zh-CN" sz="1400" dirty="0"/>
              <a:t>KDH</a:t>
            </a:r>
            <a:r>
              <a:rPr lang="zh-CN" altLang="en-US" sz="1400" dirty="0"/>
              <a:t>、</a:t>
            </a:r>
            <a:r>
              <a:rPr lang="en-US" altLang="zh-CN" sz="1400" dirty="0"/>
              <a:t>NH</a:t>
            </a:r>
            <a:r>
              <a:rPr lang="zh-CN" altLang="en-US" sz="1400" dirty="0"/>
              <a:t>、</a:t>
            </a:r>
            <a:r>
              <a:rPr lang="en-US" altLang="zh-CN" sz="1400" dirty="0"/>
              <a:t>PDF</a:t>
            </a:r>
            <a:r>
              <a:rPr lang="zh-CN" altLang="en-US" sz="1400" dirty="0"/>
              <a:t>、</a:t>
            </a:r>
            <a:r>
              <a:rPr lang="en-US" altLang="zh-CN" sz="1400" dirty="0"/>
              <a:t>TEB</a:t>
            </a:r>
            <a:r>
              <a:rPr lang="zh-CN" altLang="en-US" sz="1400" dirty="0"/>
              <a:t>，以及</a:t>
            </a:r>
            <a:r>
              <a:rPr lang="en-US" altLang="zh-CN" sz="1400" dirty="0"/>
              <a:t>WORD</a:t>
            </a:r>
            <a:r>
              <a:rPr lang="zh-CN" altLang="en-US" sz="1400" dirty="0"/>
              <a:t>、</a:t>
            </a:r>
            <a:r>
              <a:rPr lang="en-US" altLang="zh-CN" sz="1400" dirty="0"/>
              <a:t>PPT</a:t>
            </a:r>
            <a:r>
              <a:rPr lang="zh-CN" altLang="en-US" sz="1400" dirty="0"/>
              <a:t>、</a:t>
            </a:r>
            <a:r>
              <a:rPr lang="en-US" altLang="zh-CN" sz="1400" dirty="0"/>
              <a:t>EXCEL</a:t>
            </a:r>
            <a:r>
              <a:rPr lang="zh-CN" altLang="en-US" sz="1400" dirty="0"/>
              <a:t>、</a:t>
            </a:r>
            <a:r>
              <a:rPr lang="en-US" altLang="zh-CN" sz="1400" dirty="0"/>
              <a:t>TXT</a:t>
            </a:r>
            <a:r>
              <a:rPr lang="zh-CN" altLang="en-US" sz="1400" dirty="0"/>
              <a:t>等格式将自动转化为</a:t>
            </a:r>
            <a:r>
              <a:rPr lang="en-US" altLang="zh-CN" sz="1400" dirty="0"/>
              <a:t>PDF</a:t>
            </a:r>
            <a:r>
              <a:rPr lang="zh-CN" altLang="en-US" sz="1400" dirty="0"/>
              <a:t>文件进行管理和阅读。</a:t>
            </a:r>
          </a:p>
          <a:p>
            <a:pPr>
              <a:lnSpc>
                <a:spcPct val="150000"/>
              </a:lnSpc>
            </a:pPr>
            <a:r>
              <a:rPr lang="en-US" altLang="zh-CN" sz="1400" b="1" dirty="0"/>
              <a:t>2.</a:t>
            </a:r>
            <a:r>
              <a:rPr lang="zh-CN" altLang="en-US" sz="1400" b="1" dirty="0"/>
              <a:t>文献检索和下载</a:t>
            </a:r>
          </a:p>
          <a:p>
            <a:pPr>
              <a:lnSpc>
                <a:spcPct val="150000"/>
              </a:lnSpc>
            </a:pPr>
            <a:r>
              <a:rPr lang="zh-CN" altLang="en-US" sz="1400" dirty="0"/>
              <a:t>支持</a:t>
            </a:r>
            <a:r>
              <a:rPr lang="en-US" altLang="zh-CN" sz="1400" dirty="0"/>
              <a:t>CNKI</a:t>
            </a:r>
            <a:r>
              <a:rPr lang="zh-CN" altLang="en-US" sz="1400" dirty="0"/>
              <a:t>学术总库检索、</a:t>
            </a:r>
            <a:r>
              <a:rPr lang="en-US" altLang="zh-CN" sz="1400" dirty="0"/>
              <a:t>CNKI Scholar</a:t>
            </a:r>
            <a:r>
              <a:rPr lang="zh-CN" altLang="en-US" sz="1400" dirty="0"/>
              <a:t>检索等，将检索到的文献信息直接导入到学习单元中；根据用户设置的帐号信息，自动下载全文，不需要登陆相应的数据库系统。</a:t>
            </a:r>
          </a:p>
          <a:p>
            <a:pPr>
              <a:lnSpc>
                <a:spcPct val="150000"/>
              </a:lnSpc>
            </a:pPr>
            <a:r>
              <a:rPr lang="en-US" altLang="zh-CN" sz="1400" b="1" dirty="0"/>
              <a:t>3.</a:t>
            </a:r>
            <a:r>
              <a:rPr lang="zh-CN" altLang="en-US" sz="1400" b="1" dirty="0"/>
              <a:t>深入研读</a:t>
            </a:r>
          </a:p>
          <a:p>
            <a:pPr>
              <a:lnSpc>
                <a:spcPct val="150000"/>
              </a:lnSpc>
            </a:pPr>
            <a:r>
              <a:rPr lang="zh-CN" altLang="en-US" sz="1400" dirty="0"/>
              <a:t>支持对学习过程中的划词检索和标注，包括检索工具书、检索文献、词组翻译、检索定义、</a:t>
            </a:r>
            <a:r>
              <a:rPr lang="en-US" altLang="zh-CN" sz="1400" dirty="0"/>
              <a:t>Google Scholar</a:t>
            </a:r>
            <a:r>
              <a:rPr lang="zh-CN" altLang="en-US" sz="1400" dirty="0"/>
              <a:t>检索等；支持将两篇文献在同一个窗口内进行对比研读。</a:t>
            </a:r>
          </a:p>
          <a:p>
            <a:pPr>
              <a:lnSpc>
                <a:spcPct val="150000"/>
              </a:lnSpc>
            </a:pPr>
            <a:r>
              <a:rPr lang="en-US" altLang="zh-CN" sz="1400" b="1" dirty="0"/>
              <a:t>4.</a:t>
            </a:r>
            <a:r>
              <a:rPr lang="zh-CN" altLang="en-US" sz="1400" b="1" dirty="0"/>
              <a:t>记录数字笔记　实现知识管理</a:t>
            </a:r>
          </a:p>
          <a:p>
            <a:pPr>
              <a:lnSpc>
                <a:spcPct val="150000"/>
              </a:lnSpc>
            </a:pPr>
            <a:r>
              <a:rPr lang="zh-CN" altLang="en-US" sz="1400" dirty="0"/>
              <a:t>支持将文献内的有用信息记录笔记，并可随手记录读者的想法、问题和评论等；支持笔记的多种管理方式：包括时间段、标签、笔记星标；支持将网页内容添加为笔记。</a:t>
            </a:r>
          </a:p>
          <a:p>
            <a:pPr>
              <a:lnSpc>
                <a:spcPct val="150000"/>
              </a:lnSpc>
            </a:pPr>
            <a:r>
              <a:rPr lang="en-US" altLang="zh-CN" sz="1400" b="1" dirty="0"/>
              <a:t>5.</a:t>
            </a:r>
            <a:r>
              <a:rPr lang="zh-CN" altLang="en-US" sz="1400" b="1" dirty="0"/>
              <a:t>写作和排版</a:t>
            </a:r>
          </a:p>
          <a:p>
            <a:pPr>
              <a:lnSpc>
                <a:spcPct val="150000"/>
              </a:lnSpc>
            </a:pPr>
            <a:r>
              <a:rPr lang="zh-CN" altLang="en-US" sz="1400" dirty="0"/>
              <a:t>基于</a:t>
            </a:r>
            <a:r>
              <a:rPr lang="en-US" altLang="zh-CN" sz="1400" dirty="0"/>
              <a:t>WORD</a:t>
            </a:r>
            <a:r>
              <a:rPr lang="zh-CN" altLang="en-US" sz="1400" dirty="0"/>
              <a:t>的通用写作功能，提供了面向学术等论文写作工具，包括：插入引文、编辑引文、编辑著录格式及布局格式等；提供了数千种期刊模板和参考文献样式编辑。</a:t>
            </a:r>
          </a:p>
          <a:p>
            <a:pPr>
              <a:lnSpc>
                <a:spcPct val="150000"/>
              </a:lnSpc>
            </a:pPr>
            <a:r>
              <a:rPr lang="en-US" altLang="zh-CN" sz="1400" b="1" dirty="0"/>
              <a:t>6.</a:t>
            </a:r>
            <a:r>
              <a:rPr lang="zh-CN" altLang="en-US" sz="1400" b="1" dirty="0"/>
              <a:t>在线投稿</a:t>
            </a:r>
          </a:p>
          <a:p>
            <a:pPr>
              <a:lnSpc>
                <a:spcPct val="150000"/>
              </a:lnSpc>
            </a:pPr>
            <a:r>
              <a:rPr lang="zh-CN" altLang="en-US" sz="1400" dirty="0"/>
              <a:t>撰写排版后的论文，作者可以直接选刊投稿，即可进入期刊的作者投稿系统。</a:t>
            </a:r>
          </a:p>
        </p:txBody>
      </p:sp>
    </p:spTree>
    <p:extLst>
      <p:ext uri="{BB962C8B-B14F-4D97-AF65-F5344CB8AC3E}">
        <p14:creationId xmlns:p14="http://schemas.microsoft.com/office/powerpoint/2010/main" val="3269266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五</a:t>
            </a:r>
            <a:r>
              <a:rPr lang="zh-CN" altLang="en-US" dirty="0" smtClean="0"/>
              <a:t>、</a:t>
            </a:r>
            <a:r>
              <a:rPr lang="en-US" altLang="zh-CN" dirty="0"/>
              <a:t> KNS6.5</a:t>
            </a:r>
            <a:r>
              <a:rPr lang="zh-CN" altLang="en-US" dirty="0"/>
              <a:t>平台使用指南</a:t>
            </a:r>
            <a:r>
              <a:rPr lang="en-US" altLang="zh-CN" dirty="0" smtClean="0"/>
              <a:t>-</a:t>
            </a:r>
            <a:r>
              <a:rPr lang="zh-CN" altLang="en-US" dirty="0"/>
              <a:t>学习工具</a:t>
            </a:r>
          </a:p>
        </p:txBody>
      </p:sp>
      <p:sp>
        <p:nvSpPr>
          <p:cNvPr id="4" name="矩形 3"/>
          <p:cNvSpPr/>
          <p:nvPr/>
        </p:nvSpPr>
        <p:spPr>
          <a:xfrm>
            <a:off x="251520" y="1095127"/>
            <a:ext cx="6870792" cy="461665"/>
          </a:xfrm>
          <a:prstGeom prst="rect">
            <a:avLst/>
          </a:prstGeom>
        </p:spPr>
        <p:txBody>
          <a:bodyPr wrap="none">
            <a:spAutoFit/>
          </a:bodyPr>
          <a:lstStyle/>
          <a:p>
            <a:r>
              <a:rPr lang="en-US" altLang="zh-CN" sz="2400" b="1" dirty="0" smtClean="0"/>
              <a:t>5.1CNKI</a:t>
            </a:r>
            <a:r>
              <a:rPr lang="zh-CN" altLang="en-US" sz="2400" b="1" dirty="0" smtClean="0"/>
              <a:t>数字化学习工具（</a:t>
            </a:r>
            <a:r>
              <a:rPr lang="en-US" altLang="zh-CN" sz="2400" b="1" dirty="0" smtClean="0"/>
              <a:t>E-Learning 2.2</a:t>
            </a:r>
            <a:r>
              <a:rPr lang="zh-CN" altLang="en-US" sz="2400" b="1" dirty="0" smtClean="0"/>
              <a:t>）介绍</a:t>
            </a:r>
            <a:endParaRPr lang="zh-CN" altLang="en-US" sz="2400" dirty="0"/>
          </a:p>
        </p:txBody>
      </p:sp>
      <p:sp>
        <p:nvSpPr>
          <p:cNvPr id="5" name="矩形 4"/>
          <p:cNvSpPr/>
          <p:nvPr/>
        </p:nvSpPr>
        <p:spPr>
          <a:xfrm>
            <a:off x="251519" y="1556792"/>
            <a:ext cx="8892481" cy="5262979"/>
          </a:xfrm>
          <a:prstGeom prst="rect">
            <a:avLst/>
          </a:prstGeom>
        </p:spPr>
        <p:txBody>
          <a:bodyPr wrap="square">
            <a:spAutoFit/>
          </a:bodyPr>
          <a:lstStyle/>
          <a:p>
            <a:pPr>
              <a:lnSpc>
                <a:spcPct val="200000"/>
              </a:lnSpc>
            </a:pPr>
            <a:r>
              <a:rPr lang="zh-CN" altLang="en-US" sz="2400" b="1" dirty="0" smtClean="0">
                <a:solidFill>
                  <a:srgbClr val="FF0000"/>
                </a:solidFill>
                <a:latin typeface="+mj-ea"/>
                <a:ea typeface="+mj-ea"/>
              </a:rPr>
              <a:t>可以解决</a:t>
            </a:r>
            <a:r>
              <a:rPr lang="zh-CN" altLang="en-US" sz="2400" dirty="0" smtClean="0">
                <a:latin typeface="+mj-ea"/>
                <a:ea typeface="+mj-ea"/>
              </a:rPr>
              <a:t>：</a:t>
            </a:r>
            <a:endParaRPr lang="en-US" altLang="zh-CN" sz="2400" dirty="0" smtClean="0">
              <a:latin typeface="+mj-ea"/>
              <a:ea typeface="+mj-ea"/>
            </a:endParaRPr>
          </a:p>
          <a:p>
            <a:pPr>
              <a:lnSpc>
                <a:spcPct val="200000"/>
              </a:lnSpc>
            </a:pPr>
            <a:r>
              <a:rPr lang="en-US" altLang="zh-CN" sz="2400" dirty="0" smtClean="0">
                <a:latin typeface="+mj-ea"/>
                <a:ea typeface="+mj-ea"/>
              </a:rPr>
              <a:t>1</a:t>
            </a:r>
            <a:r>
              <a:rPr lang="zh-CN" altLang="en-US" sz="2400" dirty="0" smtClean="0">
                <a:latin typeface="+mj-ea"/>
                <a:ea typeface="+mj-ea"/>
              </a:rPr>
              <a:t>、不需要再下载很多文章放到本地磁盘的一个文件夹中，对文献分类编号等工作</a:t>
            </a:r>
            <a:endParaRPr lang="en-US" altLang="zh-CN" sz="2400" dirty="0" smtClean="0">
              <a:latin typeface="+mj-ea"/>
              <a:ea typeface="+mj-ea"/>
            </a:endParaRPr>
          </a:p>
          <a:p>
            <a:pPr>
              <a:lnSpc>
                <a:spcPct val="200000"/>
              </a:lnSpc>
            </a:pPr>
            <a:r>
              <a:rPr lang="en-US" altLang="zh-CN" sz="2400" dirty="0" smtClean="0">
                <a:latin typeface="+mj-ea"/>
                <a:ea typeface="+mj-ea"/>
              </a:rPr>
              <a:t>2</a:t>
            </a:r>
            <a:r>
              <a:rPr lang="zh-CN" altLang="en-US" sz="2400" dirty="0" smtClean="0">
                <a:latin typeface="+mj-ea"/>
                <a:ea typeface="+mj-ea"/>
              </a:rPr>
              <a:t>、不需要再对已经阅读、未读或者重要的文献进行单独标记。</a:t>
            </a:r>
            <a:endParaRPr lang="en-US" altLang="zh-CN" sz="2400" dirty="0" smtClean="0">
              <a:latin typeface="+mj-ea"/>
              <a:ea typeface="+mj-ea"/>
            </a:endParaRPr>
          </a:p>
          <a:p>
            <a:pPr>
              <a:lnSpc>
                <a:spcPct val="200000"/>
              </a:lnSpc>
            </a:pPr>
            <a:r>
              <a:rPr lang="en-US" altLang="zh-CN" sz="2400" dirty="0" smtClean="0">
                <a:latin typeface="+mj-ea"/>
                <a:ea typeface="+mj-ea"/>
              </a:rPr>
              <a:t>3</a:t>
            </a:r>
            <a:r>
              <a:rPr lang="zh-CN" altLang="en-US" sz="2400" dirty="0" smtClean="0">
                <a:latin typeface="+mj-ea"/>
                <a:ea typeface="+mj-ea"/>
              </a:rPr>
              <a:t>、自动标引，可以解决漏标引的情况。</a:t>
            </a:r>
            <a:endParaRPr lang="en-US" altLang="zh-CN" sz="2400" dirty="0" smtClean="0">
              <a:latin typeface="+mj-ea"/>
              <a:ea typeface="+mj-ea"/>
            </a:endParaRPr>
          </a:p>
          <a:p>
            <a:pPr>
              <a:lnSpc>
                <a:spcPct val="200000"/>
              </a:lnSpc>
            </a:pPr>
            <a:r>
              <a:rPr lang="en-US" altLang="zh-CN" sz="2400" dirty="0" smtClean="0">
                <a:latin typeface="+mj-ea"/>
                <a:ea typeface="+mj-ea"/>
              </a:rPr>
              <a:t>4</a:t>
            </a:r>
            <a:r>
              <a:rPr lang="zh-CN" altLang="en-US" sz="2400" dirty="0" smtClean="0">
                <a:latin typeface="+mj-ea"/>
                <a:ea typeface="+mj-ea"/>
              </a:rPr>
              <a:t>、支持在线投稿，提供投稿模板</a:t>
            </a:r>
            <a:endParaRPr lang="en-US" altLang="zh-CN" sz="2400" dirty="0" smtClean="0">
              <a:latin typeface="+mj-ea"/>
              <a:ea typeface="+mj-ea"/>
            </a:endParaRPr>
          </a:p>
          <a:p>
            <a:pPr>
              <a:lnSpc>
                <a:spcPct val="200000"/>
              </a:lnSpc>
            </a:pPr>
            <a:endParaRPr lang="zh-CN" altLang="en-US" sz="2400" dirty="0">
              <a:latin typeface="+mj-ea"/>
              <a:ea typeface="+mj-ea"/>
            </a:endParaRPr>
          </a:p>
        </p:txBody>
      </p:sp>
    </p:spTree>
    <p:extLst>
      <p:ext uri="{BB962C8B-B14F-4D97-AF65-F5344CB8AC3E}">
        <p14:creationId xmlns:p14="http://schemas.microsoft.com/office/powerpoint/2010/main" val="3351383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372126"/>
            <a:ext cx="8480270" cy="369332"/>
          </a:xfrm>
          <a:prstGeom prst="rect">
            <a:avLst/>
          </a:prstGeom>
          <a:noFill/>
        </p:spPr>
        <p:txBody>
          <a:bodyPr wrap="none" rtlCol="0">
            <a:spAutoFit/>
          </a:bodyPr>
          <a:lstStyle/>
          <a:p>
            <a:r>
              <a:rPr lang="zh-CN" altLang="en-US" b="1" dirty="0" smtClean="0">
                <a:solidFill>
                  <a:srgbClr val="FF0000"/>
                </a:solidFill>
                <a:latin typeface="+mn-ea"/>
              </a:rPr>
              <a:t>第一步</a:t>
            </a:r>
            <a:r>
              <a:rPr lang="zh-CN" altLang="en-US" b="1" dirty="0" smtClean="0">
                <a:solidFill>
                  <a:srgbClr val="FF0000"/>
                </a:solidFill>
                <a:latin typeface="+mn-ea"/>
              </a:rPr>
              <a:t>：与</a:t>
            </a:r>
            <a:r>
              <a:rPr lang="en-US" altLang="zh-CN" b="1" dirty="0" smtClean="0">
                <a:solidFill>
                  <a:srgbClr val="FF0000"/>
                </a:solidFill>
                <a:latin typeface="+mn-ea"/>
              </a:rPr>
              <a:t>CAJ</a:t>
            </a:r>
            <a:r>
              <a:rPr lang="zh-CN" altLang="en-US" b="1" dirty="0" smtClean="0">
                <a:solidFill>
                  <a:srgbClr val="FF0000"/>
                </a:solidFill>
                <a:latin typeface="+mn-ea"/>
              </a:rPr>
              <a:t>浏览器下载的方式一样，进入中心网站，在下载处，进入下载页面</a:t>
            </a:r>
            <a:endParaRPr lang="zh-CN" altLang="en-US" b="1" dirty="0">
              <a:solidFill>
                <a:srgbClr val="FF0000"/>
              </a:solidFill>
              <a:latin typeface="+mn-ea"/>
            </a:endParaRPr>
          </a:p>
        </p:txBody>
      </p:sp>
      <p:sp>
        <p:nvSpPr>
          <p:cNvPr id="2" name="标题 1"/>
          <p:cNvSpPr>
            <a:spLocks noGrp="1"/>
          </p:cNvSpPr>
          <p:nvPr>
            <p:ph type="title"/>
          </p:nvPr>
        </p:nvSpPr>
        <p:spPr/>
        <p:txBody>
          <a:bodyPr/>
          <a:lstStyle/>
          <a:p>
            <a:r>
              <a:rPr lang="zh-CN" altLang="en-US" dirty="0"/>
              <a:t>五</a:t>
            </a:r>
            <a:r>
              <a:rPr lang="zh-CN" altLang="en-US" dirty="0" smtClean="0"/>
              <a:t>、</a:t>
            </a:r>
            <a:r>
              <a:rPr lang="en-US" altLang="zh-CN" dirty="0"/>
              <a:t> KNS6.5</a:t>
            </a:r>
            <a:r>
              <a:rPr lang="zh-CN" altLang="en-US" dirty="0"/>
              <a:t>平台使用指南</a:t>
            </a:r>
            <a:r>
              <a:rPr lang="en-US" altLang="zh-CN" dirty="0" smtClean="0"/>
              <a:t>-</a:t>
            </a:r>
            <a:r>
              <a:rPr lang="zh-CN" altLang="en-US" dirty="0"/>
              <a:t>学习工具</a:t>
            </a:r>
          </a:p>
        </p:txBody>
      </p:sp>
      <p:sp>
        <p:nvSpPr>
          <p:cNvPr id="12" name="矩形 11"/>
          <p:cNvSpPr/>
          <p:nvPr/>
        </p:nvSpPr>
        <p:spPr>
          <a:xfrm>
            <a:off x="251520" y="937748"/>
            <a:ext cx="7794121" cy="461665"/>
          </a:xfrm>
          <a:prstGeom prst="rect">
            <a:avLst/>
          </a:prstGeom>
        </p:spPr>
        <p:txBody>
          <a:bodyPr wrap="none">
            <a:spAutoFit/>
          </a:bodyPr>
          <a:lstStyle/>
          <a:p>
            <a:r>
              <a:rPr lang="en-US" altLang="zh-CN" sz="2400" b="1" dirty="0" smtClean="0"/>
              <a:t>5.2CNKI</a:t>
            </a:r>
            <a:r>
              <a:rPr lang="zh-CN" altLang="en-US" sz="2400" b="1" dirty="0" smtClean="0"/>
              <a:t>数字化学习工具（</a:t>
            </a:r>
            <a:r>
              <a:rPr lang="en-US" altLang="zh-CN" sz="2400" b="1" dirty="0" smtClean="0"/>
              <a:t>E-Learning 2.2</a:t>
            </a:r>
            <a:r>
              <a:rPr lang="zh-CN" altLang="en-US" sz="2400" b="1" dirty="0" smtClean="0"/>
              <a:t>）下载、安装</a:t>
            </a:r>
            <a:endParaRPr lang="zh-CN" alt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28882"/>
            <a:ext cx="8048005" cy="51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4148580" y="4935232"/>
            <a:ext cx="4215188" cy="939386"/>
            <a:chOff x="4148580" y="4935232"/>
            <a:chExt cx="4215188" cy="939386"/>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580" y="4941168"/>
              <a:ext cx="8572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051400" y="4935232"/>
              <a:ext cx="3312368" cy="7920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安装完成后，在桌面上出现</a:t>
              </a:r>
              <a:r>
                <a:rPr lang="en-US" altLang="zh-CN" dirty="0" smtClean="0">
                  <a:solidFill>
                    <a:srgbClr val="FF0000"/>
                  </a:solidFill>
                </a:rPr>
                <a:t>CNKIE-learning</a:t>
              </a:r>
              <a:r>
                <a:rPr lang="zh-CN" altLang="en-US" dirty="0" smtClean="0">
                  <a:solidFill>
                    <a:srgbClr val="FF0000"/>
                  </a:solidFill>
                </a:rPr>
                <a:t>图标</a:t>
              </a:r>
              <a:endParaRPr lang="zh-CN" altLang="en-US" dirty="0">
                <a:solidFill>
                  <a:srgbClr val="FF0000"/>
                </a:solidFill>
              </a:endParaRPr>
            </a:p>
          </p:txBody>
        </p:sp>
      </p:grpSp>
    </p:spTree>
    <p:extLst>
      <p:ext uri="{BB962C8B-B14F-4D97-AF65-F5344CB8AC3E}">
        <p14:creationId xmlns:p14="http://schemas.microsoft.com/office/powerpoint/2010/main" val="26226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五、</a:t>
            </a:r>
            <a:r>
              <a:rPr lang="en-US" altLang="zh-CN" dirty="0"/>
              <a:t>KDN</a:t>
            </a:r>
            <a:r>
              <a:rPr lang="zh-CN" altLang="en-US" dirty="0"/>
              <a:t>使用指南</a:t>
            </a:r>
            <a:r>
              <a:rPr lang="en-US" altLang="zh-CN" dirty="0"/>
              <a:t>-</a:t>
            </a:r>
            <a:r>
              <a:rPr lang="zh-CN" altLang="en-US" dirty="0"/>
              <a:t>学习工具</a:t>
            </a:r>
          </a:p>
        </p:txBody>
      </p:sp>
      <p:sp>
        <p:nvSpPr>
          <p:cNvPr id="4" name="TextBox 3"/>
          <p:cNvSpPr txBox="1"/>
          <p:nvPr/>
        </p:nvSpPr>
        <p:spPr>
          <a:xfrm>
            <a:off x="323528" y="1372126"/>
            <a:ext cx="3236784" cy="369332"/>
          </a:xfrm>
          <a:prstGeom prst="rect">
            <a:avLst/>
          </a:prstGeom>
          <a:noFill/>
        </p:spPr>
        <p:txBody>
          <a:bodyPr wrap="none" rtlCol="0">
            <a:spAutoFit/>
          </a:bodyPr>
          <a:lstStyle/>
          <a:p>
            <a:r>
              <a:rPr lang="zh-CN" altLang="en-US" b="1" dirty="0" smtClean="0">
                <a:solidFill>
                  <a:srgbClr val="FF0000"/>
                </a:solidFill>
                <a:latin typeface="+mn-ea"/>
              </a:rPr>
              <a:t>第二步：打开</a:t>
            </a:r>
            <a:r>
              <a:rPr lang="en-US" altLang="zh-CN" b="1" dirty="0" smtClean="0"/>
              <a:t>E-Learning</a:t>
            </a:r>
            <a:r>
              <a:rPr lang="zh-CN" altLang="en-US" b="1" dirty="0" smtClean="0"/>
              <a:t>界面</a:t>
            </a:r>
            <a:endParaRPr lang="zh-CN" altLang="en-US" b="1" dirty="0">
              <a:solidFill>
                <a:srgbClr val="FF0000"/>
              </a:solidFill>
              <a:latin typeface="+mn-ea"/>
            </a:endParaRPr>
          </a:p>
        </p:txBody>
      </p:sp>
      <p:sp>
        <p:nvSpPr>
          <p:cNvPr id="5" name="矩形 4"/>
          <p:cNvSpPr/>
          <p:nvPr/>
        </p:nvSpPr>
        <p:spPr>
          <a:xfrm>
            <a:off x="251520" y="937748"/>
            <a:ext cx="7486345" cy="461665"/>
          </a:xfrm>
          <a:prstGeom prst="rect">
            <a:avLst/>
          </a:prstGeom>
        </p:spPr>
        <p:txBody>
          <a:bodyPr wrap="none">
            <a:spAutoFit/>
          </a:bodyPr>
          <a:lstStyle/>
          <a:p>
            <a:r>
              <a:rPr lang="en-US" altLang="zh-CN" sz="2400" b="1" dirty="0" smtClean="0"/>
              <a:t>5.2CNKI</a:t>
            </a:r>
            <a:r>
              <a:rPr lang="zh-CN" altLang="en-US" sz="2400" b="1" dirty="0" smtClean="0"/>
              <a:t>数字化学习工具（</a:t>
            </a:r>
            <a:r>
              <a:rPr lang="en-US" altLang="zh-CN" sz="2400" b="1" dirty="0" smtClean="0"/>
              <a:t>E-Learning 2.2</a:t>
            </a:r>
            <a:r>
              <a:rPr lang="zh-CN" altLang="en-US" sz="2400" b="1" dirty="0" smtClean="0"/>
              <a:t>）使用方法</a:t>
            </a:r>
            <a:endParaRPr lang="zh-CN" alt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1"/>
            <a:ext cx="9211389" cy="487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0" y="1916831"/>
            <a:ext cx="914400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工具栏及菜单栏</a:t>
            </a:r>
            <a:endParaRPr lang="zh-CN" altLang="en-US" dirty="0">
              <a:solidFill>
                <a:srgbClr val="FF0000"/>
              </a:solidFill>
            </a:endParaRPr>
          </a:p>
        </p:txBody>
      </p:sp>
      <p:sp>
        <p:nvSpPr>
          <p:cNvPr id="7" name="矩形 6"/>
          <p:cNvSpPr/>
          <p:nvPr/>
        </p:nvSpPr>
        <p:spPr>
          <a:xfrm>
            <a:off x="0" y="3068960"/>
            <a:ext cx="1547664" cy="3600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学习单元区，在此可以建立自己的学习文件夹，把该单元需要学习的文献都保存在这个文件夹中</a:t>
            </a:r>
            <a:endParaRPr lang="zh-CN" altLang="en-US" dirty="0">
              <a:solidFill>
                <a:srgbClr val="FF0000"/>
              </a:solidFill>
            </a:endParaRPr>
          </a:p>
        </p:txBody>
      </p:sp>
      <p:sp>
        <p:nvSpPr>
          <p:cNvPr id="8" name="矩形 7"/>
          <p:cNvSpPr/>
          <p:nvPr/>
        </p:nvSpPr>
        <p:spPr>
          <a:xfrm>
            <a:off x="1691680" y="3068960"/>
            <a:ext cx="7452320"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此处为导入到学习单元文件夹中的文献，可以清晰标准文献的阅读状态</a:t>
            </a:r>
            <a:endParaRPr lang="zh-CN" altLang="en-US" dirty="0">
              <a:solidFill>
                <a:srgbClr val="FF0000"/>
              </a:solidFill>
            </a:endParaRPr>
          </a:p>
        </p:txBody>
      </p:sp>
      <p:sp>
        <p:nvSpPr>
          <p:cNvPr id="9" name="矩形 8"/>
          <p:cNvSpPr/>
          <p:nvPr/>
        </p:nvSpPr>
        <p:spPr>
          <a:xfrm>
            <a:off x="1691680" y="5517232"/>
            <a:ext cx="7452320"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该区域为所选文献的题录、摘要区</a:t>
            </a:r>
            <a:endParaRPr lang="zh-CN" altLang="en-US" dirty="0">
              <a:solidFill>
                <a:srgbClr val="FF0000"/>
              </a:solidFill>
            </a:endParaRPr>
          </a:p>
        </p:txBody>
      </p:sp>
    </p:spTree>
    <p:extLst>
      <p:ext uri="{BB962C8B-B14F-4D97-AF65-F5344CB8AC3E}">
        <p14:creationId xmlns:p14="http://schemas.microsoft.com/office/powerpoint/2010/main" val="2680130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395536" y="156180"/>
            <a:ext cx="8229600" cy="5417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zh-CN" altLang="en-US" dirty="0"/>
              <a:t>五</a:t>
            </a:r>
            <a:r>
              <a:rPr lang="zh-CN" altLang="en-US" dirty="0" smtClean="0"/>
              <a:t>、</a:t>
            </a:r>
            <a:r>
              <a:rPr lang="en-US" altLang="zh-CN" dirty="0"/>
              <a:t> KNS6.5</a:t>
            </a:r>
            <a:r>
              <a:rPr lang="zh-CN" altLang="en-US" dirty="0"/>
              <a:t>平台使用指南</a:t>
            </a:r>
            <a:r>
              <a:rPr lang="en-US" altLang="zh-CN" dirty="0" smtClean="0"/>
              <a:t>-</a:t>
            </a:r>
            <a:r>
              <a:rPr lang="zh-CN" altLang="en-US" dirty="0"/>
              <a:t>学习工具</a:t>
            </a:r>
            <a:endParaRPr lang="zh-CN" altLang="en-US" dirty="0"/>
          </a:p>
        </p:txBody>
      </p:sp>
      <p:sp>
        <p:nvSpPr>
          <p:cNvPr id="5" name="TextBox 4"/>
          <p:cNvSpPr txBox="1"/>
          <p:nvPr/>
        </p:nvSpPr>
        <p:spPr>
          <a:xfrm>
            <a:off x="323528" y="1372126"/>
            <a:ext cx="3185487" cy="369332"/>
          </a:xfrm>
          <a:prstGeom prst="rect">
            <a:avLst/>
          </a:prstGeom>
          <a:noFill/>
        </p:spPr>
        <p:txBody>
          <a:bodyPr wrap="none" rtlCol="0">
            <a:spAutoFit/>
          </a:bodyPr>
          <a:lstStyle/>
          <a:p>
            <a:r>
              <a:rPr lang="zh-CN" altLang="en-US" b="1" dirty="0" smtClean="0">
                <a:solidFill>
                  <a:srgbClr val="FF0000"/>
                </a:solidFill>
                <a:latin typeface="+mn-ea"/>
              </a:rPr>
              <a:t>第三步：查找资料，深入阅读</a:t>
            </a:r>
            <a:endParaRPr lang="zh-CN" altLang="en-US" b="1" dirty="0">
              <a:solidFill>
                <a:srgbClr val="FF0000"/>
              </a:solidFill>
              <a:latin typeface="+mn-ea"/>
            </a:endParaRPr>
          </a:p>
        </p:txBody>
      </p:sp>
      <p:grpSp>
        <p:nvGrpSpPr>
          <p:cNvPr id="7" name="组合 6"/>
          <p:cNvGrpSpPr/>
          <p:nvPr/>
        </p:nvGrpSpPr>
        <p:grpSpPr>
          <a:xfrm>
            <a:off x="77483" y="1841402"/>
            <a:ext cx="9144000" cy="4452143"/>
            <a:chOff x="1" y="1281113"/>
            <a:chExt cx="9144000" cy="4452143"/>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1113"/>
              <a:ext cx="9144000" cy="445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a:xfrm>
              <a:off x="1763688" y="1988840"/>
              <a:ext cx="540060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检索，查找文献</a:t>
              </a:r>
              <a:endParaRPr lang="zh-CN" altLang="en-US" b="1" dirty="0">
                <a:solidFill>
                  <a:srgbClr val="FF0000"/>
                </a:solidFill>
              </a:endParaRPr>
            </a:p>
          </p:txBody>
        </p:sp>
      </p:grpSp>
      <p:grpSp>
        <p:nvGrpSpPr>
          <p:cNvPr id="11" name="组合 10"/>
          <p:cNvGrpSpPr/>
          <p:nvPr/>
        </p:nvGrpSpPr>
        <p:grpSpPr>
          <a:xfrm>
            <a:off x="77483" y="2003737"/>
            <a:ext cx="7639743" cy="5010157"/>
            <a:chOff x="28601" y="1762418"/>
            <a:chExt cx="7639743" cy="5010157"/>
          </a:xfrm>
        </p:grpSpPr>
        <p:grpSp>
          <p:nvGrpSpPr>
            <p:cNvPr id="9" name="组合 8"/>
            <p:cNvGrpSpPr/>
            <p:nvPr/>
          </p:nvGrpSpPr>
          <p:grpSpPr>
            <a:xfrm>
              <a:off x="28601" y="1762418"/>
              <a:ext cx="7639743" cy="5010157"/>
              <a:chOff x="28601" y="1762418"/>
              <a:chExt cx="7639743" cy="5010157"/>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1" y="1762418"/>
                <a:ext cx="7639743" cy="501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8899" y="2348880"/>
                <a:ext cx="6969405" cy="646331"/>
              </a:xfrm>
              <a:prstGeom prst="rect">
                <a:avLst/>
              </a:prstGeom>
              <a:noFill/>
            </p:spPr>
            <p:txBody>
              <a:bodyPr wrap="square" rtlCol="0">
                <a:spAutoFit/>
              </a:bodyPr>
              <a:lstStyle/>
              <a:p>
                <a:r>
                  <a:rPr lang="zh-CN" altLang="en-US" dirty="0" smtClean="0">
                    <a:solidFill>
                      <a:srgbClr val="FF0000"/>
                    </a:solidFill>
                  </a:rPr>
                  <a:t>利用知识发现平台的可视化分析，挑选我所关注的文献作为深入阅读的参考文献</a:t>
                </a:r>
                <a:endParaRPr lang="zh-CN" altLang="en-US" dirty="0">
                  <a:solidFill>
                    <a:srgbClr val="FF0000"/>
                  </a:solidFill>
                </a:endParaRPr>
              </a:p>
            </p:txBody>
          </p:sp>
        </p:grpSp>
        <p:sp>
          <p:nvSpPr>
            <p:cNvPr id="10" name="圆角矩形 9"/>
            <p:cNvSpPr/>
            <p:nvPr/>
          </p:nvSpPr>
          <p:spPr>
            <a:xfrm>
              <a:off x="827584" y="1762418"/>
              <a:ext cx="3020888" cy="3704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并导出参考文献</a:t>
              </a:r>
              <a:endParaRPr lang="zh-CN" altLang="en-US" b="1" dirty="0">
                <a:solidFill>
                  <a:srgbClr val="FF0000"/>
                </a:solidFill>
              </a:endParaRPr>
            </a:p>
          </p:txBody>
        </p:sp>
      </p:grpSp>
      <p:grpSp>
        <p:nvGrpSpPr>
          <p:cNvPr id="16" name="组合 15"/>
          <p:cNvGrpSpPr/>
          <p:nvPr/>
        </p:nvGrpSpPr>
        <p:grpSpPr>
          <a:xfrm>
            <a:off x="59051" y="1553983"/>
            <a:ext cx="9180863" cy="5410200"/>
            <a:chOff x="-147184" y="1362375"/>
            <a:chExt cx="9180863" cy="5410200"/>
          </a:xfrm>
        </p:grpSpPr>
        <p:grpSp>
          <p:nvGrpSpPr>
            <p:cNvPr id="13" name="组合 12"/>
            <p:cNvGrpSpPr/>
            <p:nvPr/>
          </p:nvGrpSpPr>
          <p:grpSpPr>
            <a:xfrm>
              <a:off x="-147184" y="1362375"/>
              <a:ext cx="9180863" cy="5410200"/>
              <a:chOff x="-147184" y="1362375"/>
              <a:chExt cx="9180863" cy="541020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84" y="1362375"/>
                <a:ext cx="91808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圆角矩形 11"/>
              <p:cNvSpPr/>
              <p:nvPr/>
            </p:nvSpPr>
            <p:spPr>
              <a:xfrm>
                <a:off x="0" y="3429000"/>
                <a:ext cx="2195736"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将所选文献定制到</a:t>
                </a:r>
                <a:r>
                  <a:rPr lang="en-US" altLang="zh-CN" dirty="0" smtClean="0">
                    <a:solidFill>
                      <a:srgbClr val="FF0000"/>
                    </a:solidFill>
                  </a:rPr>
                  <a:t>e-learning</a:t>
                </a:r>
                <a:r>
                  <a:rPr lang="zh-CN" altLang="en-US" dirty="0" smtClean="0">
                    <a:solidFill>
                      <a:srgbClr val="FF0000"/>
                    </a:solidFill>
                  </a:rPr>
                  <a:t>中</a:t>
                </a:r>
                <a:endParaRPr lang="zh-CN" altLang="en-US" dirty="0">
                  <a:solidFill>
                    <a:srgbClr val="FF0000"/>
                  </a:solidFill>
                </a:endParaRPr>
              </a:p>
            </p:txBody>
          </p:sp>
        </p:grpSp>
        <p:sp>
          <p:nvSpPr>
            <p:cNvPr id="15" name="圆角矩形 14"/>
            <p:cNvSpPr/>
            <p:nvPr/>
          </p:nvSpPr>
          <p:spPr>
            <a:xfrm>
              <a:off x="4644009" y="1988840"/>
              <a:ext cx="720079"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515171" y="2900662"/>
            <a:ext cx="4257675" cy="2333625"/>
            <a:chOff x="2515171" y="2900662"/>
            <a:chExt cx="4257675" cy="2333625"/>
          </a:xfrm>
        </p:grpSpPr>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71" y="2900662"/>
              <a:ext cx="42576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863841" y="3418114"/>
              <a:ext cx="3416320" cy="369332"/>
            </a:xfrm>
            <a:prstGeom prst="rect">
              <a:avLst/>
            </a:prstGeom>
            <a:noFill/>
          </p:spPr>
          <p:txBody>
            <a:bodyPr wrap="none" rtlCol="0">
              <a:spAutoFit/>
            </a:bodyPr>
            <a:lstStyle/>
            <a:p>
              <a:r>
                <a:rPr lang="zh-CN" altLang="en-US" b="1" dirty="0" smtClean="0">
                  <a:solidFill>
                    <a:srgbClr val="FF0000"/>
                  </a:solidFill>
                </a:rPr>
                <a:t>将定制的条件保存到本地文件夹</a:t>
              </a:r>
              <a:endParaRPr lang="zh-CN" altLang="en-US" b="1" dirty="0">
                <a:solidFill>
                  <a:srgbClr val="FF0000"/>
                </a:solidFill>
              </a:endParaRPr>
            </a:p>
          </p:txBody>
        </p:sp>
      </p:grpSp>
    </p:spTree>
    <p:extLst>
      <p:ext uri="{BB962C8B-B14F-4D97-AF65-F5344CB8AC3E}">
        <p14:creationId xmlns:p14="http://schemas.microsoft.com/office/powerpoint/2010/main" val="42217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五</a:t>
            </a:r>
            <a:r>
              <a:rPr lang="zh-CN" altLang="en-US" dirty="0" smtClean="0"/>
              <a:t>、</a:t>
            </a:r>
            <a:r>
              <a:rPr lang="en-US" altLang="zh-CN" dirty="0"/>
              <a:t> KNS6.5</a:t>
            </a:r>
            <a:r>
              <a:rPr lang="zh-CN" altLang="en-US" dirty="0"/>
              <a:t>平台使用指南</a:t>
            </a:r>
            <a:r>
              <a:rPr lang="en-US" altLang="zh-CN" dirty="0" smtClean="0"/>
              <a:t>-</a:t>
            </a:r>
            <a:r>
              <a:rPr lang="zh-CN" altLang="en-US" dirty="0"/>
              <a:t>学习工具</a:t>
            </a:r>
            <a:endParaRPr lang="zh-CN" altLang="en-US" dirty="0"/>
          </a:p>
        </p:txBody>
      </p:sp>
      <p:sp>
        <p:nvSpPr>
          <p:cNvPr id="4" name="TextBox 3"/>
          <p:cNvSpPr txBox="1"/>
          <p:nvPr/>
        </p:nvSpPr>
        <p:spPr>
          <a:xfrm>
            <a:off x="323528" y="1372126"/>
            <a:ext cx="2031325" cy="369332"/>
          </a:xfrm>
          <a:prstGeom prst="rect">
            <a:avLst/>
          </a:prstGeom>
          <a:noFill/>
        </p:spPr>
        <p:txBody>
          <a:bodyPr wrap="none" rtlCol="0">
            <a:spAutoFit/>
          </a:bodyPr>
          <a:lstStyle/>
          <a:p>
            <a:r>
              <a:rPr lang="zh-CN" altLang="en-US" b="1" dirty="0" smtClean="0">
                <a:solidFill>
                  <a:srgbClr val="FF0000"/>
                </a:solidFill>
                <a:latin typeface="+mn-ea"/>
              </a:rPr>
              <a:t>第四步</a:t>
            </a:r>
            <a:r>
              <a:rPr lang="zh-CN" altLang="en-US" b="1" dirty="0" smtClean="0">
                <a:solidFill>
                  <a:srgbClr val="FF0000"/>
                </a:solidFill>
                <a:latin typeface="+mn-ea"/>
              </a:rPr>
              <a:t>：深入阅读</a:t>
            </a:r>
            <a:endParaRPr lang="zh-CN" altLang="en-US" b="1" dirty="0">
              <a:solidFill>
                <a:srgbClr val="FF0000"/>
              </a:solidFill>
              <a:latin typeface="+mn-ea"/>
            </a:endParaRPr>
          </a:p>
        </p:txBody>
      </p:sp>
      <p:grpSp>
        <p:nvGrpSpPr>
          <p:cNvPr id="6" name="组合 5"/>
          <p:cNvGrpSpPr/>
          <p:nvPr/>
        </p:nvGrpSpPr>
        <p:grpSpPr>
          <a:xfrm>
            <a:off x="0" y="1916832"/>
            <a:ext cx="9125330" cy="4680520"/>
            <a:chOff x="0" y="1916832"/>
            <a:chExt cx="9125330" cy="468052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2533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4"/>
            <p:cNvSpPr/>
            <p:nvPr/>
          </p:nvSpPr>
          <p:spPr>
            <a:xfrm>
              <a:off x="827584" y="2276872"/>
              <a:ext cx="51160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017996"/>
            <a:ext cx="3656459" cy="46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091" y="4653136"/>
            <a:ext cx="35337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436" y="1920362"/>
            <a:ext cx="46767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0" y="2151120"/>
            <a:ext cx="9144000" cy="3659130"/>
            <a:chOff x="0" y="2151120"/>
            <a:chExt cx="9144000" cy="3659130"/>
          </a:xfrm>
        </p:grpSpPr>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51120"/>
              <a:ext cx="9144000" cy="365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1619672" y="3429000"/>
              <a:ext cx="7505658" cy="23812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阅读已下载的文献</a:t>
              </a:r>
              <a:endParaRPr lang="zh-CN" altLang="en-US" b="1" dirty="0">
                <a:solidFill>
                  <a:srgbClr val="FF0000"/>
                </a:solidFill>
              </a:endParaRPr>
            </a:p>
          </p:txBody>
        </p:sp>
      </p:grpSp>
    </p:spTree>
    <p:extLst>
      <p:ext uri="{BB962C8B-B14F-4D97-AF65-F5344CB8AC3E}">
        <p14:creationId xmlns:p14="http://schemas.microsoft.com/office/powerpoint/2010/main" val="36394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372126"/>
            <a:ext cx="2262158" cy="369332"/>
          </a:xfrm>
          <a:prstGeom prst="rect">
            <a:avLst/>
          </a:prstGeom>
          <a:noFill/>
        </p:spPr>
        <p:txBody>
          <a:bodyPr wrap="none" rtlCol="0">
            <a:spAutoFit/>
          </a:bodyPr>
          <a:lstStyle/>
          <a:p>
            <a:r>
              <a:rPr lang="zh-CN" altLang="en-US" b="1" dirty="0" smtClean="0">
                <a:solidFill>
                  <a:srgbClr val="FF0000"/>
                </a:solidFill>
                <a:latin typeface="+mn-ea"/>
              </a:rPr>
              <a:t>第五步</a:t>
            </a:r>
            <a:r>
              <a:rPr lang="zh-CN" altLang="en-US" b="1" dirty="0" smtClean="0">
                <a:solidFill>
                  <a:srgbClr val="FF0000"/>
                </a:solidFill>
                <a:latin typeface="+mn-ea"/>
              </a:rPr>
              <a:t>：做数字笔记</a:t>
            </a:r>
            <a:endParaRPr lang="zh-CN" altLang="en-US" b="1" dirty="0">
              <a:solidFill>
                <a:srgbClr val="FF0000"/>
              </a:solidFill>
              <a:latin typeface="+mn-ea"/>
            </a:endParaRPr>
          </a:p>
        </p:txBody>
      </p:sp>
      <p:sp>
        <p:nvSpPr>
          <p:cNvPr id="5" name="标题 2"/>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zh-CN" altLang="en-US" dirty="0"/>
              <a:t>五、</a:t>
            </a:r>
            <a:r>
              <a:rPr lang="en-US" altLang="zh-CN" dirty="0"/>
              <a:t>KDN</a:t>
            </a:r>
            <a:r>
              <a:rPr lang="zh-CN" altLang="en-US" dirty="0"/>
              <a:t>使用指南</a:t>
            </a:r>
            <a:r>
              <a:rPr lang="en-US" altLang="zh-CN" dirty="0"/>
              <a:t>-</a:t>
            </a:r>
            <a:r>
              <a:rPr lang="zh-CN" altLang="en-US" dirty="0"/>
              <a:t>学习工具</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6" y="1916832"/>
            <a:ext cx="9185136" cy="402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539552" y="2564904"/>
            <a:ext cx="5404961" cy="3076575"/>
            <a:chOff x="539552" y="2564904"/>
            <a:chExt cx="5404961" cy="3076575"/>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64904"/>
              <a:ext cx="47244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35696" y="4437112"/>
              <a:ext cx="4108817" cy="369332"/>
            </a:xfrm>
            <a:prstGeom prst="rect">
              <a:avLst/>
            </a:prstGeom>
            <a:noFill/>
          </p:spPr>
          <p:txBody>
            <a:bodyPr wrap="none" rtlCol="0">
              <a:spAutoFit/>
            </a:bodyPr>
            <a:lstStyle/>
            <a:p>
              <a:r>
                <a:rPr lang="zh-CN" altLang="en-US" dirty="0" smtClean="0">
                  <a:solidFill>
                    <a:srgbClr val="FF0000"/>
                  </a:solidFill>
                </a:rPr>
                <a:t>可以在文献内进一步检索，做深入了解</a:t>
              </a:r>
              <a:endParaRPr lang="zh-CN" altLang="en-US" dirty="0">
                <a:solidFill>
                  <a:srgbClr val="FF0000"/>
                </a:solidFill>
              </a:endParaRPr>
            </a:p>
          </p:txBody>
        </p:sp>
      </p:grpSp>
    </p:spTree>
    <p:extLst>
      <p:ext uri="{BB962C8B-B14F-4D97-AF65-F5344CB8AC3E}">
        <p14:creationId xmlns:p14="http://schemas.microsoft.com/office/powerpoint/2010/main" val="11936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4" name="矩形 3"/>
          <p:cNvSpPr/>
          <p:nvPr/>
        </p:nvSpPr>
        <p:spPr>
          <a:xfrm>
            <a:off x="323528" y="1484784"/>
            <a:ext cx="2031325" cy="369332"/>
          </a:xfrm>
          <a:prstGeom prst="rect">
            <a:avLst/>
          </a:prstGeom>
        </p:spPr>
        <p:txBody>
          <a:bodyPr wrap="none">
            <a:spAutoFit/>
          </a:bodyPr>
          <a:lstStyle/>
          <a:p>
            <a:r>
              <a:rPr lang="zh-CN" altLang="en-US" b="1" dirty="0" smtClean="0">
                <a:solidFill>
                  <a:srgbClr val="FF0000"/>
                </a:solidFill>
                <a:latin typeface="+mn-ea"/>
              </a:rPr>
              <a:t>第</a:t>
            </a:r>
            <a:r>
              <a:rPr lang="zh-CN" altLang="en-US" b="1" dirty="0">
                <a:solidFill>
                  <a:srgbClr val="FF0000"/>
                </a:solidFill>
                <a:latin typeface="+mn-ea"/>
              </a:rPr>
              <a:t>四</a:t>
            </a:r>
            <a:r>
              <a:rPr lang="zh-CN" altLang="en-US" b="1" dirty="0" smtClean="0">
                <a:solidFill>
                  <a:srgbClr val="FF0000"/>
                </a:solidFill>
                <a:latin typeface="+mn-ea"/>
              </a:rPr>
              <a:t>步：撰写论文</a:t>
            </a:r>
            <a:endParaRPr lang="zh-CN" altLang="en-US" b="1" dirty="0">
              <a:solidFill>
                <a:srgbClr val="FF0000"/>
              </a:solidFill>
              <a:latin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54116"/>
            <a:ext cx="8464625" cy="181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0" y="3426786"/>
            <a:ext cx="9073008" cy="1947540"/>
            <a:chOff x="0" y="3426786"/>
            <a:chExt cx="9073008" cy="1947540"/>
          </a:xfrm>
        </p:grpSpPr>
        <p:grpSp>
          <p:nvGrpSpPr>
            <p:cNvPr id="6" name="组合 5"/>
            <p:cNvGrpSpPr/>
            <p:nvPr/>
          </p:nvGrpSpPr>
          <p:grpSpPr>
            <a:xfrm>
              <a:off x="0" y="3426786"/>
              <a:ext cx="9073008" cy="1947540"/>
              <a:chOff x="0" y="3426786"/>
              <a:chExt cx="9073008" cy="194754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6786"/>
                <a:ext cx="9073008" cy="194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11824" y="4005064"/>
                <a:ext cx="2954655" cy="369332"/>
              </a:xfrm>
              <a:prstGeom prst="rect">
                <a:avLst/>
              </a:prstGeom>
              <a:noFill/>
            </p:spPr>
            <p:txBody>
              <a:bodyPr wrap="none" rtlCol="0">
                <a:spAutoFit/>
              </a:bodyPr>
              <a:lstStyle/>
              <a:p>
                <a:r>
                  <a:rPr lang="zh-CN" altLang="en-US" b="1" dirty="0" smtClean="0">
                    <a:solidFill>
                      <a:srgbClr val="FF0000"/>
                    </a:solidFill>
                  </a:rPr>
                  <a:t>在写作时，快速标引引文。</a:t>
                </a:r>
                <a:endParaRPr lang="zh-CN" altLang="en-US" b="1" dirty="0">
                  <a:solidFill>
                    <a:srgbClr val="FF0000"/>
                  </a:solidFill>
                </a:endParaRPr>
              </a:p>
            </p:txBody>
          </p:sp>
        </p:grpSp>
        <p:sp>
          <p:nvSpPr>
            <p:cNvPr id="7" name="圆角矩形 6"/>
            <p:cNvSpPr/>
            <p:nvPr/>
          </p:nvSpPr>
          <p:spPr>
            <a:xfrm>
              <a:off x="539552" y="3789040"/>
              <a:ext cx="360040" cy="6115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691680" y="2754869"/>
            <a:ext cx="6372225" cy="3933825"/>
            <a:chOff x="1691680" y="2754869"/>
            <a:chExt cx="6372225" cy="3933825"/>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754869"/>
              <a:ext cx="63722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圆角矩形 8"/>
            <p:cNvSpPr/>
            <p:nvPr/>
          </p:nvSpPr>
          <p:spPr>
            <a:xfrm>
              <a:off x="1907704" y="3665269"/>
              <a:ext cx="5904656" cy="1810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894" y="4400556"/>
            <a:ext cx="75342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4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496" y="78972"/>
            <a:ext cx="8229600" cy="541716"/>
          </a:xfrm>
        </p:spPr>
        <p:txBody>
          <a:bodyPr/>
          <a:lstStyle/>
          <a:p>
            <a:r>
              <a:rPr lang="zh-CN" altLang="en-US" dirty="0"/>
              <a:t>五</a:t>
            </a:r>
            <a:r>
              <a:rPr lang="zh-CN" altLang="en-US" dirty="0" smtClean="0"/>
              <a:t>、</a:t>
            </a:r>
            <a:r>
              <a:rPr lang="en-US" altLang="zh-CN" dirty="0"/>
              <a:t> KNS6.5</a:t>
            </a:r>
            <a:r>
              <a:rPr lang="zh-CN" altLang="en-US" dirty="0"/>
              <a:t>平台使用指南</a:t>
            </a:r>
            <a:r>
              <a:rPr lang="en-US" altLang="zh-CN" dirty="0" smtClean="0"/>
              <a:t>-</a:t>
            </a:r>
            <a:r>
              <a:rPr lang="zh-CN" altLang="en-US" dirty="0"/>
              <a:t>学习工具</a:t>
            </a:r>
            <a:endParaRPr lang="zh-CN" altLang="en-US" dirty="0"/>
          </a:p>
        </p:txBody>
      </p:sp>
      <p:sp>
        <p:nvSpPr>
          <p:cNvPr id="4" name="矩形 3"/>
          <p:cNvSpPr/>
          <p:nvPr/>
        </p:nvSpPr>
        <p:spPr>
          <a:xfrm>
            <a:off x="539552" y="1300118"/>
            <a:ext cx="2031325" cy="369332"/>
          </a:xfrm>
          <a:prstGeom prst="rect">
            <a:avLst/>
          </a:prstGeom>
        </p:spPr>
        <p:txBody>
          <a:bodyPr wrap="none">
            <a:spAutoFit/>
          </a:bodyPr>
          <a:lstStyle/>
          <a:p>
            <a:r>
              <a:rPr lang="zh-CN" altLang="en-US" b="1" dirty="0" smtClean="0">
                <a:solidFill>
                  <a:srgbClr val="FF0000"/>
                </a:solidFill>
                <a:latin typeface="+mn-ea"/>
              </a:rPr>
              <a:t>第六步</a:t>
            </a:r>
            <a:r>
              <a:rPr lang="zh-CN" altLang="en-US" b="1" dirty="0" smtClean="0">
                <a:solidFill>
                  <a:srgbClr val="FF0000"/>
                </a:solidFill>
                <a:latin typeface="+mn-ea"/>
              </a:rPr>
              <a:t>：在线投稿</a:t>
            </a:r>
            <a:endParaRPr lang="zh-CN" altLang="en-US" b="1" dirty="0">
              <a:solidFill>
                <a:srgbClr val="FF0000"/>
              </a:solidFill>
              <a:latin typeface="+mn-ea"/>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 y="1680403"/>
            <a:ext cx="9145016" cy="490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971600" y="390525"/>
            <a:ext cx="8020050" cy="6467475"/>
            <a:chOff x="971600" y="390525"/>
            <a:chExt cx="8020050" cy="6467475"/>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90525"/>
              <a:ext cx="8020050"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23928" y="2699628"/>
              <a:ext cx="5032147" cy="369332"/>
            </a:xfrm>
            <a:prstGeom prst="rect">
              <a:avLst/>
            </a:prstGeom>
            <a:noFill/>
          </p:spPr>
          <p:txBody>
            <a:bodyPr wrap="none" rtlCol="0">
              <a:spAutoFit/>
            </a:bodyPr>
            <a:lstStyle/>
            <a:p>
              <a:r>
                <a:rPr lang="zh-CN" altLang="en-US" b="1" dirty="0" smtClean="0">
                  <a:solidFill>
                    <a:srgbClr val="FF0000"/>
                  </a:solidFill>
                </a:rPr>
                <a:t>提供本刊的投稿模板，规范格式，方便论文编辑</a:t>
              </a:r>
              <a:endParaRPr lang="zh-CN" altLang="en-US" b="1" dirty="0">
                <a:solidFill>
                  <a:srgbClr val="FF0000"/>
                </a:solidFill>
              </a:endParaRPr>
            </a:p>
          </p:txBody>
        </p:sp>
      </p:grpSp>
    </p:spTree>
    <p:extLst>
      <p:ext uri="{BB962C8B-B14F-4D97-AF65-F5344CB8AC3E}">
        <p14:creationId xmlns:p14="http://schemas.microsoft.com/office/powerpoint/2010/main" val="8576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一、</a:t>
            </a:r>
            <a:r>
              <a:rPr lang="en-US" altLang="zh-CN" dirty="0"/>
              <a:t>KNS6.5</a:t>
            </a:r>
            <a:r>
              <a:rPr lang="zh-CN" altLang="en-US" dirty="0"/>
              <a:t>平台使用指南</a:t>
            </a:r>
            <a:r>
              <a:rPr lang="en-US" altLang="zh-CN" dirty="0"/>
              <a:t>-</a:t>
            </a:r>
            <a:r>
              <a:rPr lang="zh-CN" altLang="en-US" dirty="0"/>
              <a:t>登录</a:t>
            </a:r>
            <a:endParaRPr lang="zh-CN" altLang="en-US" dirty="0"/>
          </a:p>
        </p:txBody>
      </p:sp>
      <p:sp>
        <p:nvSpPr>
          <p:cNvPr id="5" name="TextBox 4"/>
          <p:cNvSpPr txBox="1"/>
          <p:nvPr/>
        </p:nvSpPr>
        <p:spPr>
          <a:xfrm>
            <a:off x="6903490" y="1052736"/>
            <a:ext cx="2240510" cy="5147563"/>
          </a:xfrm>
          <a:prstGeom prst="rect">
            <a:avLst/>
          </a:prstGeom>
          <a:noFill/>
        </p:spPr>
        <p:txBody>
          <a:bodyPr wrap="square" rtlCol="0">
            <a:spAutoFit/>
          </a:bodyPr>
          <a:lstStyle/>
          <a:p>
            <a:pPr>
              <a:lnSpc>
                <a:spcPct val="150000"/>
              </a:lnSpc>
            </a:pPr>
            <a:r>
              <a:rPr lang="en-US" altLang="zh-CN" dirty="0" smtClean="0"/>
              <a:t>1.2</a:t>
            </a:r>
            <a:r>
              <a:rPr lang="zh-CN" altLang="en-US" dirty="0" smtClean="0"/>
              <a:t>登录入口</a:t>
            </a:r>
            <a:endParaRPr lang="en-US" altLang="zh-CN" dirty="0" smtClean="0"/>
          </a:p>
          <a:p>
            <a:pPr>
              <a:lnSpc>
                <a:spcPct val="150000"/>
              </a:lnSpc>
            </a:pPr>
            <a:r>
              <a:rPr lang="zh-CN" altLang="en-US" sz="2200" dirty="0" smtClean="0">
                <a:solidFill>
                  <a:srgbClr val="FF0000"/>
                </a:solidFill>
                <a:latin typeface="+mj-ea"/>
                <a:ea typeface="+mj-ea"/>
              </a:rPr>
              <a:t>校园网</a:t>
            </a:r>
            <a:r>
              <a:rPr lang="zh-CN" altLang="en-US" sz="1500" dirty="0" smtClean="0"/>
              <a:t>通过学校图书馆网站，在电子资源导航区找到“中国知网</a:t>
            </a:r>
            <a:r>
              <a:rPr lang="en-US" altLang="zh-CN" sz="1500" dirty="0" smtClean="0"/>
              <a:t>CNKI</a:t>
            </a:r>
            <a:r>
              <a:rPr lang="zh-CN" altLang="en-US" sz="1500" dirty="0" smtClean="0"/>
              <a:t>”或者“中国学术期刊网”。校园网是通过</a:t>
            </a:r>
            <a:r>
              <a:rPr lang="en-US" altLang="zh-CN" sz="1500" dirty="0" smtClean="0"/>
              <a:t>IP</a:t>
            </a:r>
            <a:r>
              <a:rPr lang="zh-CN" altLang="en-US" sz="1500" dirty="0" smtClean="0"/>
              <a:t>自动登陆。</a:t>
            </a:r>
            <a:endParaRPr lang="en-US" altLang="zh-CN" sz="1500" dirty="0" smtClean="0"/>
          </a:p>
          <a:p>
            <a:pPr>
              <a:lnSpc>
                <a:spcPct val="150000"/>
              </a:lnSpc>
            </a:pPr>
            <a:r>
              <a:rPr lang="zh-CN" altLang="en-US" sz="2200" dirty="0">
                <a:solidFill>
                  <a:srgbClr val="FF0000"/>
                </a:solidFill>
                <a:latin typeface="+mj-ea"/>
                <a:ea typeface="+mj-ea"/>
              </a:rPr>
              <a:t>包</a:t>
            </a:r>
            <a:r>
              <a:rPr lang="zh-CN" altLang="en-US" sz="2200" dirty="0" smtClean="0">
                <a:solidFill>
                  <a:srgbClr val="FF0000"/>
                </a:solidFill>
                <a:latin typeface="+mj-ea"/>
                <a:ea typeface="+mj-ea"/>
              </a:rPr>
              <a:t>库用户</a:t>
            </a:r>
            <a:r>
              <a:rPr lang="zh-CN" altLang="en-US" dirty="0" smtClean="0"/>
              <a:t>：</a:t>
            </a:r>
            <a:r>
              <a:rPr lang="zh-CN" altLang="en-US" sz="1500" dirty="0" smtClean="0"/>
              <a:t>检索界面与中心网站一致。</a:t>
            </a:r>
            <a:endParaRPr lang="en-US" altLang="zh-CN" sz="1500" dirty="0" smtClean="0"/>
          </a:p>
          <a:p>
            <a:pPr>
              <a:lnSpc>
                <a:spcPct val="150000"/>
              </a:lnSpc>
            </a:pPr>
            <a:r>
              <a:rPr lang="zh-CN" altLang="en-US" sz="2200" dirty="0" smtClean="0">
                <a:solidFill>
                  <a:srgbClr val="FF0000"/>
                </a:solidFill>
                <a:latin typeface="+mj-ea"/>
                <a:ea typeface="+mj-ea"/>
              </a:rPr>
              <a:t>镜像用户</a:t>
            </a:r>
            <a:r>
              <a:rPr lang="zh-CN" altLang="en-US" dirty="0" smtClean="0"/>
              <a:t>：</a:t>
            </a:r>
            <a:r>
              <a:rPr lang="zh-CN" altLang="en-US" sz="1500" dirty="0" smtClean="0"/>
              <a:t>检索界面如下，功能与中心网站一致，数据更新稍微滞后中心网站</a:t>
            </a:r>
            <a:endParaRPr lang="zh-CN" altLang="en-US" sz="15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 y="1268761"/>
            <a:ext cx="690024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12683" y="5877272"/>
            <a:ext cx="2031325" cy="369332"/>
          </a:xfrm>
          <a:prstGeom prst="rect">
            <a:avLst/>
          </a:prstGeom>
          <a:noFill/>
        </p:spPr>
        <p:txBody>
          <a:bodyPr wrap="none" rtlCol="0">
            <a:spAutoFit/>
          </a:bodyPr>
          <a:lstStyle/>
          <a:p>
            <a:r>
              <a:rPr lang="zh-CN" altLang="en-US" dirty="0" smtClean="0"/>
              <a:t>镜像站点平台界面</a:t>
            </a:r>
            <a:endParaRPr lang="zh-CN" altLang="en-US" dirty="0"/>
          </a:p>
        </p:txBody>
      </p:sp>
    </p:spTree>
    <p:extLst>
      <p:ext uri="{BB962C8B-B14F-4D97-AF65-F5344CB8AC3E}">
        <p14:creationId xmlns:p14="http://schemas.microsoft.com/office/powerpoint/2010/main" val="713907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3968" y="4149080"/>
            <a:ext cx="4318248" cy="794519"/>
          </a:xfrm>
        </p:spPr>
        <p:txBody>
          <a:bodyPr>
            <a:normAutofit/>
          </a:bodyPr>
          <a:lstStyle/>
          <a:p>
            <a:r>
              <a:rPr lang="zh-CN" altLang="en-US" sz="4000" b="1" dirty="0" smtClean="0"/>
              <a:t>谢谢大家</a:t>
            </a:r>
            <a:endParaRPr lang="zh-CN" altLang="en-US" sz="4000" b="1" dirty="0"/>
          </a:p>
        </p:txBody>
      </p:sp>
      <p:sp>
        <p:nvSpPr>
          <p:cNvPr id="3" name="副标题 2"/>
          <p:cNvSpPr>
            <a:spLocks noGrp="1"/>
          </p:cNvSpPr>
          <p:nvPr>
            <p:ph type="subTitle" idx="1"/>
          </p:nvPr>
        </p:nvSpPr>
        <p:spPr>
          <a:xfrm>
            <a:off x="5364088" y="5229200"/>
            <a:ext cx="2376264" cy="504056"/>
          </a:xfrm>
        </p:spPr>
        <p:txBody>
          <a:bodyPr>
            <a:noAutofit/>
          </a:bodyPr>
          <a:lstStyle/>
          <a:p>
            <a:r>
              <a:rPr lang="en-US" altLang="zh-CN" sz="2800" dirty="0" smtClean="0">
                <a:solidFill>
                  <a:schemeClr val="tx1"/>
                </a:solidFill>
              </a:rPr>
              <a:t>THANKS</a:t>
            </a:r>
            <a:endParaRPr lang="en-US" altLang="zh-CN" sz="2800" dirty="0">
              <a:solidFill>
                <a:schemeClr val="tx1"/>
              </a:solidFill>
            </a:endParaRPr>
          </a:p>
        </p:txBody>
      </p:sp>
      <p:sp>
        <p:nvSpPr>
          <p:cNvPr id="5" name="文本框 4"/>
          <p:cNvSpPr txBox="1"/>
          <p:nvPr/>
        </p:nvSpPr>
        <p:spPr>
          <a:xfrm>
            <a:off x="7740352" y="590777"/>
            <a:ext cx="1008112" cy="276999"/>
          </a:xfrm>
          <a:prstGeom prst="rect">
            <a:avLst/>
          </a:prstGeom>
          <a:noFill/>
        </p:spPr>
        <p:txBody>
          <a:bodyPr wrap="square" rtlCol="0">
            <a:spAutoFit/>
          </a:bodyPr>
          <a:lstStyle/>
          <a:p>
            <a:pPr algn="ctr"/>
            <a:r>
              <a:rPr lang="zh-CN" altLang="en-US" sz="1200" b="1" dirty="0">
                <a:solidFill>
                  <a:schemeClr val="tx1">
                    <a:lumMod val="85000"/>
                    <a:lumOff val="15000"/>
                  </a:schemeClr>
                </a:solidFill>
              </a:rPr>
              <a:t>添加</a:t>
            </a:r>
            <a:r>
              <a:rPr lang="en-US" altLang="zh-CN" sz="1200" b="1" dirty="0" smtClean="0">
                <a:solidFill>
                  <a:schemeClr val="tx1">
                    <a:lumMod val="85000"/>
                    <a:lumOff val="15000"/>
                  </a:schemeClr>
                </a:solidFill>
              </a:rPr>
              <a:t>LOGO</a:t>
            </a:r>
            <a:endParaRPr lang="zh-CN" altLang="en-US" sz="1200" b="1" dirty="0">
              <a:solidFill>
                <a:schemeClr val="tx1">
                  <a:lumMod val="85000"/>
                  <a:lumOff val="15000"/>
                </a:schemeClr>
              </a:solidFill>
            </a:endParaRPr>
          </a:p>
        </p:txBody>
      </p:sp>
      <p:cxnSp>
        <p:nvCxnSpPr>
          <p:cNvPr id="6" name="直接连接符 5"/>
          <p:cNvCxnSpPr/>
          <p:nvPr/>
        </p:nvCxnSpPr>
        <p:spPr>
          <a:xfrm>
            <a:off x="7843512" y="856458"/>
            <a:ext cx="7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668344" y="863134"/>
            <a:ext cx="1152128" cy="261610"/>
          </a:xfrm>
          <a:prstGeom prst="rect">
            <a:avLst/>
          </a:prstGeom>
          <a:noFill/>
        </p:spPr>
        <p:txBody>
          <a:bodyPr wrap="square" rtlCol="0">
            <a:spAutoFit/>
          </a:bodyPr>
          <a:lstStyle/>
          <a:p>
            <a:pPr algn="ctr"/>
            <a:r>
              <a:rPr lang="en-US" altLang="zh-CN" sz="1050" dirty="0" smtClean="0"/>
              <a:t>Click it to Add</a:t>
            </a:r>
            <a:endParaRPr lang="zh-CN" altLang="en-US" sz="1050" dirty="0"/>
          </a:p>
        </p:txBody>
      </p:sp>
    </p:spTree>
    <p:extLst>
      <p:ext uri="{BB962C8B-B14F-4D97-AF65-F5344CB8AC3E}">
        <p14:creationId xmlns:p14="http://schemas.microsoft.com/office/powerpoint/2010/main" val="33327300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a:t>检索</a:t>
            </a:r>
          </a:p>
        </p:txBody>
      </p:sp>
      <p:sp>
        <p:nvSpPr>
          <p:cNvPr id="4" name="TextBox 3"/>
          <p:cNvSpPr txBox="1"/>
          <p:nvPr/>
        </p:nvSpPr>
        <p:spPr>
          <a:xfrm>
            <a:off x="395536" y="1241226"/>
            <a:ext cx="3600400" cy="369332"/>
          </a:xfrm>
          <a:prstGeom prst="rect">
            <a:avLst/>
          </a:prstGeom>
          <a:noFill/>
        </p:spPr>
        <p:txBody>
          <a:bodyPr wrap="square" rtlCol="0">
            <a:spAutoFit/>
          </a:bodyPr>
          <a:lstStyle/>
          <a:p>
            <a:r>
              <a:rPr lang="en-US" altLang="zh-CN" dirty="0" smtClean="0"/>
              <a:t>2.2</a:t>
            </a:r>
            <a:r>
              <a:rPr lang="zh-CN" altLang="en-US" dirty="0" smtClean="0"/>
              <a:t>检索指南（以中心网站为例）</a:t>
            </a:r>
            <a:endParaRPr lang="zh-CN" altLang="en-US" dirty="0"/>
          </a:p>
        </p:txBody>
      </p:sp>
      <p:sp>
        <p:nvSpPr>
          <p:cNvPr id="5" name="TextBox 4"/>
          <p:cNvSpPr txBox="1"/>
          <p:nvPr/>
        </p:nvSpPr>
        <p:spPr>
          <a:xfrm>
            <a:off x="107504" y="1841403"/>
            <a:ext cx="2664296" cy="430887"/>
          </a:xfrm>
          <a:prstGeom prst="rect">
            <a:avLst/>
          </a:prstGeom>
          <a:noFill/>
        </p:spPr>
        <p:txBody>
          <a:bodyPr wrap="square" rtlCol="0">
            <a:spAutoFit/>
          </a:bodyPr>
          <a:lstStyle/>
          <a:p>
            <a:r>
              <a:rPr lang="en-US" altLang="zh-CN" sz="2200" dirty="0" smtClean="0">
                <a:latin typeface="+mj-ea"/>
                <a:ea typeface="+mj-ea"/>
              </a:rPr>
              <a:t>2.2.1</a:t>
            </a:r>
            <a:r>
              <a:rPr lang="zh-CN" altLang="en-US" sz="2200" dirty="0" smtClean="0">
                <a:latin typeface="+mj-ea"/>
                <a:ea typeface="+mj-ea"/>
              </a:rPr>
              <a:t>检索方式</a:t>
            </a:r>
            <a:endParaRPr lang="zh-CN" altLang="en-US" sz="2200" dirty="0">
              <a:latin typeface="+mj-ea"/>
              <a:ea typeface="+mj-ea"/>
            </a:endParaRPr>
          </a:p>
        </p:txBody>
      </p:sp>
      <p:sp>
        <p:nvSpPr>
          <p:cNvPr id="12" name="TextBox 36"/>
          <p:cNvSpPr txBox="1">
            <a:spLocks noChangeArrowheads="1"/>
          </p:cNvSpPr>
          <p:nvPr/>
        </p:nvSpPr>
        <p:spPr bwMode="auto">
          <a:xfrm>
            <a:off x="0" y="2253231"/>
            <a:ext cx="9144000" cy="1431161"/>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快速检索</a:t>
            </a:r>
            <a:r>
              <a:rPr lang="zh-CN" altLang="en-US" kern="0" dirty="0">
                <a:solidFill>
                  <a:schemeClr val="tx1"/>
                </a:solidFill>
                <a:latin typeface="+mn-ea"/>
              </a:rPr>
              <a:t>：</a:t>
            </a:r>
            <a:r>
              <a:rPr lang="zh-CN" altLang="zh-CN" kern="0" dirty="0">
                <a:solidFill>
                  <a:schemeClr val="tx1"/>
                </a:solidFill>
                <a:latin typeface="+mn-ea"/>
              </a:rPr>
              <a:t>快速检索</a:t>
            </a:r>
            <a:r>
              <a:rPr lang="zh-CN" altLang="en-US" kern="0" dirty="0">
                <a:solidFill>
                  <a:schemeClr val="tx1"/>
                </a:solidFill>
                <a:latin typeface="+mn-ea"/>
              </a:rPr>
              <a:t>是指用户只需输入所要找的检索词，就能查到相关文献的检索方式。</a:t>
            </a:r>
            <a:endParaRPr lang="zh-CN" altLang="zh-CN" kern="0" dirty="0">
              <a:solidFill>
                <a:schemeClr val="tx1"/>
              </a:solidFill>
              <a:latin typeface="+mn-ea"/>
            </a:endParaRPr>
          </a:p>
          <a:p>
            <a:pPr>
              <a:lnSpc>
                <a:spcPct val="150000"/>
              </a:lnSpc>
              <a:defRPr/>
            </a:pPr>
            <a:endParaRPr lang="zh-CN" altLang="en-US" dirty="0">
              <a:solidFill>
                <a:schemeClr val="tx1"/>
              </a:solidFill>
              <a:latin typeface="+mn-ea"/>
            </a:endParaRPr>
          </a:p>
        </p:txBody>
      </p:sp>
      <p:sp>
        <p:nvSpPr>
          <p:cNvPr id="20" name="TextBox 36"/>
          <p:cNvSpPr txBox="1">
            <a:spLocks noChangeArrowheads="1"/>
          </p:cNvSpPr>
          <p:nvPr/>
        </p:nvSpPr>
        <p:spPr bwMode="auto">
          <a:xfrm>
            <a:off x="0" y="2780928"/>
            <a:ext cx="9252520" cy="1015663"/>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高级检索</a:t>
            </a:r>
            <a:r>
              <a:rPr lang="zh-CN" altLang="en-US" kern="0" dirty="0">
                <a:solidFill>
                  <a:schemeClr val="tx1"/>
                </a:solidFill>
                <a:latin typeface="+mn-ea"/>
              </a:rPr>
              <a:t>：用户提供更灵活方便地构造检索式，自由组配逻辑关系，最多可以增加</a:t>
            </a:r>
            <a:r>
              <a:rPr lang="en-US" altLang="en-US" kern="0" dirty="0">
                <a:solidFill>
                  <a:schemeClr val="tx1"/>
                </a:solidFill>
                <a:latin typeface="+mn-ea"/>
              </a:rPr>
              <a:t>7</a:t>
            </a:r>
            <a:r>
              <a:rPr lang="zh-CN" altLang="en-US" kern="0" dirty="0">
                <a:solidFill>
                  <a:schemeClr val="tx1"/>
                </a:solidFill>
                <a:latin typeface="+mn-ea"/>
              </a:rPr>
              <a:t>行。</a:t>
            </a:r>
            <a:endParaRPr lang="zh-CN" altLang="zh-CN" kern="0" dirty="0">
              <a:solidFill>
                <a:schemeClr val="tx1"/>
              </a:solidFill>
              <a:latin typeface="+mn-ea"/>
            </a:endParaRPr>
          </a:p>
          <a:p>
            <a:pPr>
              <a:lnSpc>
                <a:spcPct val="150000"/>
              </a:lnSpc>
              <a:defRPr/>
            </a:pPr>
            <a:endParaRPr lang="zh-CN" altLang="en-US" kern="0" dirty="0">
              <a:solidFill>
                <a:schemeClr val="tx1"/>
              </a:solidFill>
              <a:latin typeface="+mn-ea"/>
            </a:endParaRPr>
          </a:p>
        </p:txBody>
      </p:sp>
      <p:sp>
        <p:nvSpPr>
          <p:cNvPr id="21" name="TextBox 36"/>
          <p:cNvSpPr txBox="1">
            <a:spLocks noChangeArrowheads="1"/>
          </p:cNvSpPr>
          <p:nvPr/>
        </p:nvSpPr>
        <p:spPr bwMode="auto">
          <a:xfrm>
            <a:off x="-36512" y="3356992"/>
            <a:ext cx="8809088" cy="1923604"/>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专业检索</a:t>
            </a:r>
            <a:r>
              <a:rPr lang="zh-CN" altLang="en-US" kern="0" dirty="0">
                <a:solidFill>
                  <a:schemeClr val="tx1"/>
                </a:solidFill>
                <a:latin typeface="+mn-ea"/>
              </a:rPr>
              <a:t>：专业检索是指使用逻辑运算符和关键词构造检索式进行文献检索的方式。</a:t>
            </a:r>
            <a:endParaRPr lang="en-US" altLang="zh-CN" kern="0" dirty="0">
              <a:solidFill>
                <a:schemeClr val="tx1"/>
              </a:solidFill>
              <a:latin typeface="+mn-ea"/>
            </a:endParaRPr>
          </a:p>
          <a:p>
            <a:pPr marL="268288" indent="-268288" eaLnBrk="0" hangingPunct="0">
              <a:lnSpc>
                <a:spcPct val="150000"/>
              </a:lnSpc>
              <a:spcBef>
                <a:spcPts val="638"/>
              </a:spcBef>
              <a:defRPr/>
            </a:pPr>
            <a:endParaRPr lang="zh-CN" altLang="zh-CN" kern="0" dirty="0">
              <a:solidFill>
                <a:schemeClr val="tx1"/>
              </a:solidFill>
              <a:latin typeface="+mn-ea"/>
            </a:endParaRPr>
          </a:p>
          <a:p>
            <a:pPr>
              <a:lnSpc>
                <a:spcPct val="150000"/>
              </a:lnSpc>
              <a:defRPr/>
            </a:pPr>
            <a:endParaRPr lang="zh-CN" altLang="en-US" kern="0" dirty="0">
              <a:solidFill>
                <a:schemeClr val="tx1"/>
              </a:solidFill>
              <a:latin typeface="+mn-ea"/>
            </a:endParaRPr>
          </a:p>
        </p:txBody>
      </p:sp>
      <p:sp>
        <p:nvSpPr>
          <p:cNvPr id="23" name="TextBox 36"/>
          <p:cNvSpPr txBox="1">
            <a:spLocks noChangeArrowheads="1"/>
          </p:cNvSpPr>
          <p:nvPr/>
        </p:nvSpPr>
        <p:spPr bwMode="auto">
          <a:xfrm>
            <a:off x="-36512" y="3896771"/>
            <a:ext cx="9144000" cy="540341"/>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作者发文检索</a:t>
            </a:r>
            <a:r>
              <a:rPr lang="zh-CN" altLang="en-US" kern="0" dirty="0">
                <a:solidFill>
                  <a:schemeClr val="tx1"/>
                </a:solidFill>
                <a:latin typeface="+mn-ea"/>
              </a:rPr>
              <a:t>：</a:t>
            </a:r>
            <a:r>
              <a:rPr lang="zh-CN" altLang="en-US" sz="1600" kern="0" dirty="0" smtClean="0">
                <a:solidFill>
                  <a:schemeClr val="tx1"/>
                </a:solidFill>
                <a:latin typeface="+mn-ea"/>
              </a:rPr>
              <a:t>通过作者</a:t>
            </a:r>
            <a:r>
              <a:rPr lang="zh-CN" altLang="en-US" sz="1600" kern="0" dirty="0">
                <a:solidFill>
                  <a:schemeClr val="tx1"/>
                </a:solidFill>
                <a:latin typeface="+mn-ea"/>
              </a:rPr>
              <a:t>姓名、单位等信息，</a:t>
            </a:r>
            <a:r>
              <a:rPr lang="zh-CN" altLang="en-US" sz="1600" kern="0" dirty="0" smtClean="0">
                <a:solidFill>
                  <a:schemeClr val="tx1"/>
                </a:solidFill>
                <a:latin typeface="+mn-ea"/>
              </a:rPr>
              <a:t>查找作者</a:t>
            </a:r>
            <a:r>
              <a:rPr lang="zh-CN" altLang="en-US" sz="1600" kern="0" dirty="0">
                <a:solidFill>
                  <a:schemeClr val="tx1"/>
                </a:solidFill>
                <a:latin typeface="+mn-ea"/>
              </a:rPr>
              <a:t>发表的全部文献及被引下载等</a:t>
            </a:r>
            <a:r>
              <a:rPr lang="zh-CN" altLang="en-US" sz="1600" kern="0" dirty="0" smtClean="0">
                <a:solidFill>
                  <a:schemeClr val="tx1"/>
                </a:solidFill>
                <a:latin typeface="+mn-ea"/>
              </a:rPr>
              <a:t>情况</a:t>
            </a:r>
            <a:endParaRPr lang="zh-CN" altLang="en-US" sz="1600" kern="0" dirty="0">
              <a:solidFill>
                <a:schemeClr val="tx1"/>
              </a:solidFill>
              <a:latin typeface="+mn-ea"/>
            </a:endParaRPr>
          </a:p>
        </p:txBody>
      </p:sp>
      <p:sp>
        <p:nvSpPr>
          <p:cNvPr id="24" name="TextBox 36"/>
          <p:cNvSpPr txBox="1">
            <a:spLocks noChangeArrowheads="1"/>
          </p:cNvSpPr>
          <p:nvPr/>
        </p:nvSpPr>
        <p:spPr bwMode="auto">
          <a:xfrm>
            <a:off x="-36512" y="4521894"/>
            <a:ext cx="8647360" cy="1015663"/>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科研基金检索</a:t>
            </a:r>
            <a:r>
              <a:rPr lang="zh-CN" altLang="en-US" kern="0" dirty="0">
                <a:solidFill>
                  <a:schemeClr val="tx1"/>
                </a:solidFill>
                <a:latin typeface="+mn-ea"/>
              </a:rPr>
              <a:t>：通过科研基金名称，查找科研基金资助的文献。</a:t>
            </a:r>
            <a:endParaRPr lang="zh-CN" altLang="zh-CN" kern="0" dirty="0">
              <a:solidFill>
                <a:schemeClr val="tx1"/>
              </a:solidFill>
              <a:latin typeface="+mn-ea"/>
            </a:endParaRPr>
          </a:p>
          <a:p>
            <a:pPr>
              <a:lnSpc>
                <a:spcPct val="150000"/>
              </a:lnSpc>
              <a:defRPr/>
            </a:pPr>
            <a:endParaRPr lang="zh-CN" altLang="en-US" kern="0" dirty="0">
              <a:solidFill>
                <a:schemeClr val="tx1"/>
              </a:solidFill>
              <a:latin typeface="+mn-ea"/>
            </a:endParaRPr>
          </a:p>
        </p:txBody>
      </p:sp>
      <p:sp>
        <p:nvSpPr>
          <p:cNvPr id="25" name="TextBox 36"/>
          <p:cNvSpPr txBox="1">
            <a:spLocks noChangeArrowheads="1"/>
          </p:cNvSpPr>
          <p:nvPr/>
        </p:nvSpPr>
        <p:spPr bwMode="auto">
          <a:xfrm>
            <a:off x="-36512" y="5085184"/>
            <a:ext cx="8647360" cy="1431161"/>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句子检索</a:t>
            </a:r>
            <a:r>
              <a:rPr lang="zh-CN" altLang="en-US" kern="0" dirty="0">
                <a:solidFill>
                  <a:schemeClr val="tx1"/>
                </a:solidFill>
                <a:latin typeface="+mn-ea"/>
              </a:rPr>
              <a:t>：句子检索是通过用户输入的两个关键词，查找同时包含这两个词的句子。</a:t>
            </a:r>
            <a:endParaRPr lang="en-US" altLang="zh-CN" kern="0" dirty="0">
              <a:solidFill>
                <a:schemeClr val="tx1"/>
              </a:solidFill>
              <a:latin typeface="+mn-ea"/>
            </a:endParaRPr>
          </a:p>
          <a:p>
            <a:pPr>
              <a:lnSpc>
                <a:spcPct val="150000"/>
              </a:lnSpc>
              <a:defRPr/>
            </a:pPr>
            <a:endParaRPr lang="zh-CN" altLang="en-US" kern="0" dirty="0">
              <a:solidFill>
                <a:schemeClr val="tx1"/>
              </a:solidFill>
              <a:latin typeface="+mn-ea"/>
            </a:endParaRPr>
          </a:p>
        </p:txBody>
      </p:sp>
      <p:sp>
        <p:nvSpPr>
          <p:cNvPr id="26" name="TextBox 36"/>
          <p:cNvSpPr txBox="1">
            <a:spLocks noChangeArrowheads="1"/>
          </p:cNvSpPr>
          <p:nvPr/>
        </p:nvSpPr>
        <p:spPr bwMode="auto">
          <a:xfrm>
            <a:off x="-36512" y="5573385"/>
            <a:ext cx="9180512" cy="1923604"/>
          </a:xfrm>
          <a:prstGeom prst="rect">
            <a:avLst/>
          </a:prstGeom>
          <a:noFill/>
          <a:ln w="9525">
            <a:noFill/>
            <a:miter lim="800000"/>
            <a:headEnd/>
            <a:tailEnd/>
          </a:ln>
        </p:spPr>
        <p:txBody>
          <a:bodyPr wrap="square">
            <a:spAutoFit/>
          </a:bodyPr>
          <a:lstStyle/>
          <a:p>
            <a:pPr eaLnBrk="0" hangingPunct="0">
              <a:lnSpc>
                <a:spcPct val="150000"/>
              </a:lnSpc>
              <a:spcBef>
                <a:spcPts val="638"/>
              </a:spcBef>
              <a:defRPr/>
            </a:pPr>
            <a:r>
              <a:rPr lang="zh-CN" altLang="en-US" sz="2200" b="1" kern="0" dirty="0">
                <a:solidFill>
                  <a:srgbClr val="FF0000"/>
                </a:solidFill>
                <a:latin typeface="+mn-ea"/>
              </a:rPr>
              <a:t>文献来源检索</a:t>
            </a:r>
            <a:r>
              <a:rPr lang="zh-CN" altLang="en-US" kern="0" dirty="0">
                <a:solidFill>
                  <a:schemeClr val="tx1"/>
                </a:solidFill>
                <a:latin typeface="+mn-ea"/>
              </a:rPr>
              <a:t>：包括检索学术期刊、博士学位授予点、硕士学位授予点、会议论文集、报纸、年鉴（种）和图书出版社</a:t>
            </a:r>
            <a:r>
              <a:rPr lang="zh-CN" altLang="en-US" dirty="0">
                <a:solidFill>
                  <a:schemeClr val="tx1"/>
                </a:solidFill>
                <a:latin typeface="+mn-ea"/>
              </a:rPr>
              <a:t>。</a:t>
            </a:r>
            <a:endParaRPr lang="en-US" altLang="zh-CN" dirty="0">
              <a:solidFill>
                <a:schemeClr val="tx1"/>
              </a:solidFill>
              <a:latin typeface="+mn-ea"/>
            </a:endParaRPr>
          </a:p>
          <a:p>
            <a:pPr marL="268288" indent="-268288" eaLnBrk="0" hangingPunct="0">
              <a:lnSpc>
                <a:spcPct val="150000"/>
              </a:lnSpc>
              <a:spcBef>
                <a:spcPts val="638"/>
              </a:spcBef>
              <a:defRPr/>
            </a:pPr>
            <a:endParaRPr lang="en-US" altLang="zh-CN" kern="0" dirty="0">
              <a:solidFill>
                <a:schemeClr val="tx1"/>
              </a:solidFill>
              <a:latin typeface="+mn-ea"/>
            </a:endParaRPr>
          </a:p>
          <a:p>
            <a:pPr>
              <a:lnSpc>
                <a:spcPct val="150000"/>
              </a:lnSpc>
              <a:defRPr/>
            </a:pPr>
            <a:endParaRPr lang="zh-CN" altLang="en-US" kern="0" dirty="0">
              <a:solidFill>
                <a:schemeClr val="tx1"/>
              </a:solidFill>
              <a:latin typeface="+mn-ea"/>
            </a:endParaRPr>
          </a:p>
        </p:txBody>
      </p:sp>
    </p:spTree>
    <p:extLst>
      <p:ext uri="{BB962C8B-B14F-4D97-AF65-F5344CB8AC3E}">
        <p14:creationId xmlns:p14="http://schemas.microsoft.com/office/powerpoint/2010/main" val="1933703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a:t>检索</a:t>
            </a:r>
          </a:p>
        </p:txBody>
      </p:sp>
      <p:sp>
        <p:nvSpPr>
          <p:cNvPr id="5" name="TextBox 36"/>
          <p:cNvSpPr txBox="1">
            <a:spLocks noChangeArrowheads="1"/>
          </p:cNvSpPr>
          <p:nvPr/>
        </p:nvSpPr>
        <p:spPr bwMode="auto">
          <a:xfrm>
            <a:off x="35496" y="980728"/>
            <a:ext cx="4716524" cy="600164"/>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kern="0" dirty="0" smtClean="0">
                <a:solidFill>
                  <a:schemeClr val="tx1"/>
                </a:solidFill>
                <a:latin typeface="+mn-ea"/>
              </a:rPr>
              <a:t>利用“</a:t>
            </a:r>
            <a:r>
              <a:rPr lang="zh-CN" altLang="en-US" sz="2200" kern="0" dirty="0" smtClean="0">
                <a:solidFill>
                  <a:srgbClr val="FF0000"/>
                </a:solidFill>
                <a:latin typeface="+mj-ea"/>
                <a:ea typeface="+mj-ea"/>
              </a:rPr>
              <a:t>快速检索”</a:t>
            </a:r>
            <a:r>
              <a:rPr lang="zh-CN" altLang="en-US" kern="0" dirty="0" smtClean="0">
                <a:solidFill>
                  <a:schemeClr val="tx1"/>
                </a:solidFill>
                <a:latin typeface="+mn-ea"/>
              </a:rPr>
              <a:t>快速获取文献（跨库）</a:t>
            </a:r>
            <a:endParaRPr lang="zh-CN" altLang="en-US" dirty="0">
              <a:solidFill>
                <a:schemeClr val="tx1"/>
              </a:solidFill>
              <a:latin typeface="+mn-ea"/>
            </a:endParaRPr>
          </a:p>
        </p:txBody>
      </p:sp>
      <p:grpSp>
        <p:nvGrpSpPr>
          <p:cNvPr id="7" name="组合 6"/>
          <p:cNvGrpSpPr/>
          <p:nvPr/>
        </p:nvGrpSpPr>
        <p:grpSpPr>
          <a:xfrm>
            <a:off x="40272" y="1526973"/>
            <a:ext cx="8924216" cy="5287980"/>
            <a:chOff x="40272" y="1526973"/>
            <a:chExt cx="8924216" cy="528798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2" y="1893686"/>
              <a:ext cx="8924216" cy="492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691680" y="2636912"/>
              <a:ext cx="1224136"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1691680" y="2636912"/>
              <a:ext cx="61206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 name="矩形标注 8"/>
            <p:cNvSpPr/>
            <p:nvPr/>
          </p:nvSpPr>
          <p:spPr>
            <a:xfrm>
              <a:off x="2915816" y="1526973"/>
              <a:ext cx="6048672" cy="733425"/>
            </a:xfrm>
            <a:prstGeom prst="wedgeRectCallout">
              <a:avLst>
                <a:gd name="adj1" fmla="val 21977"/>
                <a:gd name="adj2" fmla="val 9503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altLang="en-US" sz="1400" b="1" kern="100" dirty="0" smtClean="0">
                  <a:solidFill>
                    <a:srgbClr val="FF0000"/>
                  </a:solidFill>
                  <a:effectLst/>
                  <a:ea typeface="黑体"/>
                  <a:cs typeface="Times New Roman"/>
                </a:rPr>
                <a:t>快速检索可以</a:t>
              </a:r>
              <a:r>
                <a:rPr lang="zh-CN" sz="1400" b="1" kern="100" dirty="0" smtClean="0">
                  <a:solidFill>
                    <a:srgbClr val="FF0000"/>
                  </a:solidFill>
                  <a:effectLst/>
                  <a:ea typeface="黑体"/>
                  <a:cs typeface="Times New Roman"/>
                </a:rPr>
                <a:t>将</a:t>
              </a:r>
              <a:r>
                <a:rPr lang="zh-CN" sz="1400" b="1" kern="100" dirty="0">
                  <a:solidFill>
                    <a:srgbClr val="FF0000"/>
                  </a:solidFill>
                  <a:effectLst/>
                  <a:ea typeface="黑体"/>
                  <a:cs typeface="Times New Roman"/>
                </a:rPr>
                <a:t>常用资源（期刊、博硕、会议、报纸等）汇聚一起，实现方便快捷找到所需文献的目的，单库检索只需点不同的标签页，如检索期刊，选择“期刊”，再输入检索词。</a:t>
              </a:r>
              <a:endParaRPr lang="zh-CN" sz="1400" kern="100" dirty="0">
                <a:solidFill>
                  <a:srgbClr val="FF0000"/>
                </a:solidFill>
                <a:effectLst/>
                <a:ea typeface="宋体"/>
                <a:cs typeface="Times New Roman"/>
              </a:endParaRPr>
            </a:p>
          </p:txBody>
        </p:sp>
      </p:grpSp>
      <p:grpSp>
        <p:nvGrpSpPr>
          <p:cNvPr id="13" name="组合 12"/>
          <p:cNvGrpSpPr/>
          <p:nvPr/>
        </p:nvGrpSpPr>
        <p:grpSpPr>
          <a:xfrm>
            <a:off x="164458" y="1700808"/>
            <a:ext cx="8632301" cy="5036886"/>
            <a:chOff x="164458" y="1700808"/>
            <a:chExt cx="8632301" cy="5036886"/>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00" y="1700808"/>
              <a:ext cx="8588759" cy="503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835696" y="2132856"/>
              <a:ext cx="5112568" cy="376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4458" y="3933056"/>
              <a:ext cx="6740264" cy="280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70203" y="2564904"/>
              <a:ext cx="6494085" cy="369332"/>
            </a:xfrm>
            <a:prstGeom prst="rect">
              <a:avLst/>
            </a:prstGeom>
            <a:noFill/>
          </p:spPr>
          <p:txBody>
            <a:bodyPr wrap="none" rtlCol="0">
              <a:spAutoFit/>
            </a:bodyPr>
            <a:lstStyle/>
            <a:p>
              <a:r>
                <a:rPr lang="zh-CN" altLang="en-US" dirty="0" smtClean="0">
                  <a:solidFill>
                    <a:srgbClr val="FF0000"/>
                  </a:solidFill>
                </a:rPr>
                <a:t>利用</a:t>
              </a:r>
              <a:r>
                <a:rPr lang="en-US" altLang="zh-CN" dirty="0" smtClean="0">
                  <a:solidFill>
                    <a:srgbClr val="FF0000"/>
                  </a:solidFill>
                </a:rPr>
                <a:t>”</a:t>
              </a:r>
              <a:r>
                <a:rPr lang="zh-CN" altLang="en-US" dirty="0" smtClean="0">
                  <a:solidFill>
                    <a:srgbClr val="FF0000"/>
                  </a:solidFill>
                </a:rPr>
                <a:t>快速检索“在全部文献中检索“山区高速公路“的文献</a:t>
              </a:r>
              <a:endParaRPr lang="zh-CN" altLang="en-US" dirty="0">
                <a:solidFill>
                  <a:srgbClr val="FF0000"/>
                </a:solidFill>
              </a:endParaRPr>
            </a:p>
          </p:txBody>
        </p:sp>
      </p:grpSp>
    </p:spTree>
    <p:extLst>
      <p:ext uri="{BB962C8B-B14F-4D97-AF65-F5344CB8AC3E}">
        <p14:creationId xmlns:p14="http://schemas.microsoft.com/office/powerpoint/2010/main" val="35366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smtClean="0"/>
              <a:t>检索</a:t>
            </a:r>
            <a:endParaRPr lang="zh-CN" altLang="en-US" dirty="0"/>
          </a:p>
        </p:txBody>
      </p:sp>
      <p:sp>
        <p:nvSpPr>
          <p:cNvPr id="8" name="TextBox 36"/>
          <p:cNvSpPr txBox="1">
            <a:spLocks noChangeArrowheads="1"/>
          </p:cNvSpPr>
          <p:nvPr/>
        </p:nvSpPr>
        <p:spPr bwMode="auto">
          <a:xfrm>
            <a:off x="251520" y="980728"/>
            <a:ext cx="2592288" cy="1092607"/>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kern="0" dirty="0">
                <a:solidFill>
                  <a:srgbClr val="FF0000"/>
                </a:solidFill>
                <a:latin typeface="+mj-ea"/>
                <a:ea typeface="+mj-ea"/>
              </a:rPr>
              <a:t>高级</a:t>
            </a:r>
            <a:r>
              <a:rPr lang="zh-CN" altLang="en-US" sz="2200" kern="0" dirty="0" smtClean="0">
                <a:solidFill>
                  <a:srgbClr val="FF0000"/>
                </a:solidFill>
                <a:latin typeface="+mj-ea"/>
                <a:ea typeface="+mj-ea"/>
              </a:rPr>
              <a:t>检索</a:t>
            </a:r>
            <a:r>
              <a:rPr lang="zh-CN" altLang="en-US" kern="0" dirty="0">
                <a:latin typeface="+mn-ea"/>
              </a:rPr>
              <a:t>（跨库）</a:t>
            </a:r>
            <a:endParaRPr lang="zh-CN" altLang="en-US" dirty="0">
              <a:latin typeface="+mn-ea"/>
            </a:endParaRPr>
          </a:p>
          <a:p>
            <a:pPr marL="268288" indent="-268288" eaLnBrk="0" hangingPunct="0">
              <a:lnSpc>
                <a:spcPct val="150000"/>
              </a:lnSpc>
              <a:spcBef>
                <a:spcPts val="638"/>
              </a:spcBef>
              <a:defRPr/>
            </a:pPr>
            <a:endParaRPr lang="zh-CN" altLang="en-US" dirty="0">
              <a:solidFill>
                <a:schemeClr val="tx1"/>
              </a:solidFill>
              <a:latin typeface="+mn-ea"/>
            </a:endParaRPr>
          </a:p>
        </p:txBody>
      </p:sp>
      <p:grpSp>
        <p:nvGrpSpPr>
          <p:cNvPr id="13" name="组合 12"/>
          <p:cNvGrpSpPr/>
          <p:nvPr/>
        </p:nvGrpSpPr>
        <p:grpSpPr>
          <a:xfrm>
            <a:off x="69701" y="1628800"/>
            <a:ext cx="8750771" cy="5229200"/>
            <a:chOff x="69701" y="1628800"/>
            <a:chExt cx="8750771" cy="5229200"/>
          </a:xfrm>
        </p:grpSpPr>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69701" y="1628800"/>
              <a:ext cx="8750771" cy="1040318"/>
            </a:xfrm>
            <a:prstGeom prst="rect">
              <a:avLst/>
            </a:prstGeom>
          </p:spPr>
        </p:pic>
        <p:pic>
          <p:nvPicPr>
            <p:cNvPr id="5" name="图片 4"/>
            <p:cNvPicPr/>
            <p:nvPr/>
          </p:nvPicPr>
          <p:blipFill>
            <a:blip r:embed="rId3">
              <a:extLst>
                <a:ext uri="{28A0092B-C50C-407E-A947-70E740481C1C}">
                  <a14:useLocalDpi xmlns:a14="http://schemas.microsoft.com/office/drawing/2010/main" val="0"/>
                </a:ext>
              </a:extLst>
            </a:blip>
            <a:stretch>
              <a:fillRect/>
            </a:stretch>
          </p:blipFill>
          <p:spPr>
            <a:xfrm>
              <a:off x="117326" y="3316818"/>
              <a:ext cx="8703146" cy="3541182"/>
            </a:xfrm>
            <a:prstGeom prst="rect">
              <a:avLst/>
            </a:prstGeom>
          </p:spPr>
        </p:pic>
        <p:sp>
          <p:nvSpPr>
            <p:cNvPr id="6" name="矩形标注 5"/>
            <p:cNvSpPr/>
            <p:nvPr/>
          </p:nvSpPr>
          <p:spPr>
            <a:xfrm>
              <a:off x="1702871" y="2764368"/>
              <a:ext cx="6325513" cy="552450"/>
            </a:xfrm>
            <a:prstGeom prst="wedgeRectCallout">
              <a:avLst>
                <a:gd name="adj1" fmla="val -32760"/>
                <a:gd name="adj2" fmla="val 70618"/>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b="1" kern="100" dirty="0">
                  <a:solidFill>
                    <a:srgbClr val="FFFFFF"/>
                  </a:solidFill>
                  <a:effectLst/>
                  <a:ea typeface="黑体"/>
                  <a:cs typeface="Times New Roman"/>
                </a:rPr>
                <a:t>进入“高级检索”可以跨库检索，也可以单库检索，点此处箭头，在不同数据库之间切换。</a:t>
              </a:r>
              <a:endParaRPr lang="zh-CN" kern="100" dirty="0">
                <a:effectLst/>
                <a:ea typeface="宋体"/>
                <a:cs typeface="Times New Roman"/>
              </a:endParaRPr>
            </a:p>
          </p:txBody>
        </p:sp>
        <p:sp>
          <p:nvSpPr>
            <p:cNvPr id="7" name="矩形 6"/>
            <p:cNvSpPr/>
            <p:nvPr/>
          </p:nvSpPr>
          <p:spPr>
            <a:xfrm>
              <a:off x="8334697" y="2151453"/>
              <a:ext cx="48577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 name="矩形 10"/>
            <p:cNvSpPr/>
            <p:nvPr/>
          </p:nvSpPr>
          <p:spPr>
            <a:xfrm>
              <a:off x="2843808" y="5119464"/>
              <a:ext cx="374441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 name="矩形标注 11"/>
            <p:cNvSpPr/>
            <p:nvPr/>
          </p:nvSpPr>
          <p:spPr>
            <a:xfrm>
              <a:off x="2555776" y="5600026"/>
              <a:ext cx="4392488" cy="409575"/>
            </a:xfrm>
            <a:prstGeom prst="wedgeRectCallout">
              <a:avLst>
                <a:gd name="adj1" fmla="val -22256"/>
                <a:gd name="adj2" fmla="val -132873"/>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b="1" kern="100">
                  <a:solidFill>
                    <a:srgbClr val="FFFFFF"/>
                  </a:solidFill>
                  <a:effectLst/>
                  <a:ea typeface="黑体"/>
                  <a:cs typeface="Times New Roman"/>
                </a:rPr>
                <a:t>提供更多的检索控制项，精确检索范围</a:t>
              </a:r>
              <a:endParaRPr lang="zh-CN" kern="100">
                <a:effectLst/>
                <a:ea typeface="宋体"/>
                <a:cs typeface="Times New Roman"/>
              </a:endParaRPr>
            </a:p>
          </p:txBody>
        </p:sp>
      </p:grpSp>
      <p:grpSp>
        <p:nvGrpSpPr>
          <p:cNvPr id="15" name="组合 14"/>
          <p:cNvGrpSpPr/>
          <p:nvPr/>
        </p:nvGrpSpPr>
        <p:grpSpPr>
          <a:xfrm>
            <a:off x="411534" y="1866177"/>
            <a:ext cx="8608962" cy="4991823"/>
            <a:chOff x="411534" y="1866177"/>
            <a:chExt cx="8608962" cy="4991823"/>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34" y="1866177"/>
              <a:ext cx="8608962" cy="499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2483768" y="2420888"/>
              <a:ext cx="6336704"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查</a:t>
              </a:r>
              <a:r>
                <a:rPr lang="zh-CN" altLang="en-US" dirty="0" smtClean="0">
                  <a:solidFill>
                    <a:srgbClr val="FF0000"/>
                  </a:solidFill>
                </a:rPr>
                <a:t>准文献：在高级检索中，可以准确检索</a:t>
              </a:r>
              <a:r>
                <a:rPr lang="en-US" altLang="zh-CN" dirty="0" smtClean="0">
                  <a:solidFill>
                    <a:srgbClr val="FF0000"/>
                  </a:solidFill>
                </a:rPr>
                <a:t>2000</a:t>
              </a:r>
              <a:r>
                <a:rPr lang="zh-CN" altLang="en-US" dirty="0" smtClean="0">
                  <a:solidFill>
                    <a:srgbClr val="FF0000"/>
                  </a:solidFill>
                </a:rPr>
                <a:t>年</a:t>
              </a:r>
              <a:r>
                <a:rPr lang="en-US" altLang="zh-CN" dirty="0" smtClean="0">
                  <a:solidFill>
                    <a:srgbClr val="FF0000"/>
                  </a:solidFill>
                </a:rPr>
                <a:t>-2013</a:t>
              </a:r>
              <a:r>
                <a:rPr lang="zh-CN" altLang="en-US" dirty="0" smtClean="0">
                  <a:solidFill>
                    <a:srgbClr val="FF0000"/>
                  </a:solidFill>
                </a:rPr>
                <a:t>年中来自</a:t>
              </a:r>
              <a:r>
                <a:rPr lang="en-US" altLang="zh-CN" dirty="0" smtClean="0">
                  <a:solidFill>
                    <a:srgbClr val="FF0000"/>
                  </a:solidFill>
                </a:rPr>
                <a:t>《</a:t>
              </a:r>
              <a:r>
                <a:rPr lang="zh-CN" altLang="en-US" dirty="0" smtClean="0">
                  <a:solidFill>
                    <a:srgbClr val="FF0000"/>
                  </a:solidFill>
                </a:rPr>
                <a:t>公路交通技术</a:t>
              </a:r>
              <a:r>
                <a:rPr lang="en-US" altLang="zh-CN" dirty="0" smtClean="0">
                  <a:solidFill>
                    <a:srgbClr val="FF0000"/>
                  </a:solidFill>
                </a:rPr>
                <a:t>》</a:t>
              </a:r>
              <a:r>
                <a:rPr lang="zh-CN" altLang="en-US" dirty="0" smtClean="0">
                  <a:solidFill>
                    <a:srgbClr val="FF0000"/>
                  </a:solidFill>
                </a:rPr>
                <a:t>中关于“山区”“高速”方面的文献。</a:t>
              </a:r>
              <a:endParaRPr lang="zh-CN" altLang="en-US" dirty="0">
                <a:solidFill>
                  <a:srgbClr val="FF0000"/>
                </a:solidFill>
              </a:endParaRPr>
            </a:p>
          </p:txBody>
        </p:sp>
      </p:grpSp>
    </p:spTree>
    <p:extLst>
      <p:ext uri="{BB962C8B-B14F-4D97-AF65-F5344CB8AC3E}">
        <p14:creationId xmlns:p14="http://schemas.microsoft.com/office/powerpoint/2010/main" val="227539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a:t>检索</a:t>
            </a:r>
          </a:p>
        </p:txBody>
      </p:sp>
      <p:sp>
        <p:nvSpPr>
          <p:cNvPr id="4" name="TextBox 36"/>
          <p:cNvSpPr txBox="1">
            <a:spLocks noChangeArrowheads="1"/>
          </p:cNvSpPr>
          <p:nvPr/>
        </p:nvSpPr>
        <p:spPr bwMode="auto">
          <a:xfrm>
            <a:off x="251520" y="1384821"/>
            <a:ext cx="2448272" cy="507831"/>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kern="0" dirty="0" smtClean="0">
                <a:solidFill>
                  <a:schemeClr val="tx1"/>
                </a:solidFill>
                <a:latin typeface="+mn-ea"/>
              </a:rPr>
              <a:t>专业检索</a:t>
            </a:r>
            <a:r>
              <a:rPr lang="zh-CN" altLang="en-US" kern="0" dirty="0">
                <a:latin typeface="+mn-ea"/>
              </a:rPr>
              <a:t>（跨库）</a:t>
            </a:r>
            <a:endParaRPr lang="zh-CN" altLang="en-US" dirty="0">
              <a:solidFill>
                <a:schemeClr val="tx1"/>
              </a:solidFill>
              <a:latin typeface="+mn-ea"/>
            </a:endParaRPr>
          </a:p>
        </p:txBody>
      </p:sp>
      <p:grpSp>
        <p:nvGrpSpPr>
          <p:cNvPr id="5" name="组合 4"/>
          <p:cNvGrpSpPr/>
          <p:nvPr/>
        </p:nvGrpSpPr>
        <p:grpSpPr>
          <a:xfrm>
            <a:off x="34234" y="2145499"/>
            <a:ext cx="9148936" cy="4248150"/>
            <a:chOff x="34234" y="2145499"/>
            <a:chExt cx="9148936" cy="424815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4" y="2145499"/>
              <a:ext cx="9148936"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标注 5"/>
            <p:cNvSpPr/>
            <p:nvPr/>
          </p:nvSpPr>
          <p:spPr>
            <a:xfrm>
              <a:off x="3995936" y="4441438"/>
              <a:ext cx="4392488" cy="1075794"/>
            </a:xfrm>
            <a:prstGeom prst="wedgeRectCallout">
              <a:avLst>
                <a:gd name="adj1" fmla="val -18621"/>
                <a:gd name="adj2" fmla="val -735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zh-CN" altLang="en-US" dirty="0">
                  <a:solidFill>
                    <a:srgbClr val="FF0000"/>
                  </a:solidFill>
                  <a:latin typeface="+mj-ea"/>
                  <a:ea typeface="+mj-ea"/>
                </a:rPr>
                <a:t>检索到篇名包括“生态”并且关键词包括“生态文明”并且作者为“陈”姓和“王”姓的所有文章；</a:t>
              </a:r>
              <a:endParaRPr lang="zh-CN" kern="100" dirty="0">
                <a:solidFill>
                  <a:srgbClr val="FF0000"/>
                </a:solidFill>
                <a:effectLst/>
                <a:latin typeface="+mj-ea"/>
                <a:ea typeface="+mj-ea"/>
                <a:cs typeface="Times New Roman"/>
              </a:endParaRPr>
            </a:p>
          </p:txBody>
        </p:sp>
      </p:grpSp>
    </p:spTree>
    <p:extLst>
      <p:ext uri="{BB962C8B-B14F-4D97-AF65-F5344CB8AC3E}">
        <p14:creationId xmlns:p14="http://schemas.microsoft.com/office/powerpoint/2010/main" val="3075540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zh-CN" altLang="en-US" dirty="0" smtClean="0"/>
              <a:t>、</a:t>
            </a:r>
            <a:r>
              <a:rPr lang="en-US" altLang="zh-CN" dirty="0"/>
              <a:t> KNS6.5</a:t>
            </a:r>
            <a:r>
              <a:rPr lang="zh-CN" altLang="en-US" dirty="0"/>
              <a:t>平台使用指南</a:t>
            </a:r>
            <a:r>
              <a:rPr lang="en-US" altLang="zh-CN" dirty="0" smtClean="0"/>
              <a:t>-</a:t>
            </a:r>
            <a:r>
              <a:rPr lang="zh-CN" altLang="en-US" dirty="0"/>
              <a:t>检索</a:t>
            </a:r>
            <a:endParaRPr lang="zh-CN" altLang="en-US"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1456"/>
            <a:ext cx="883163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6"/>
          <p:cNvSpPr txBox="1">
            <a:spLocks noChangeArrowheads="1"/>
          </p:cNvSpPr>
          <p:nvPr/>
        </p:nvSpPr>
        <p:spPr bwMode="auto">
          <a:xfrm>
            <a:off x="342819" y="1216612"/>
            <a:ext cx="2016224" cy="1015663"/>
          </a:xfrm>
          <a:prstGeom prst="rect">
            <a:avLst/>
          </a:prstGeom>
          <a:noFill/>
          <a:ln w="9525">
            <a:noFill/>
            <a:miter lim="800000"/>
            <a:headEnd/>
            <a:tailEnd/>
          </a:ln>
        </p:spPr>
        <p:txBody>
          <a:bodyPr wrap="square">
            <a:spAutoFit/>
          </a:bodyPr>
          <a:lstStyle/>
          <a:p>
            <a:pPr marL="268288" indent="-268288" eaLnBrk="0" hangingPunct="0">
              <a:lnSpc>
                <a:spcPct val="150000"/>
              </a:lnSpc>
              <a:spcBef>
                <a:spcPts val="638"/>
              </a:spcBef>
              <a:defRPr/>
            </a:pPr>
            <a:r>
              <a:rPr lang="zh-CN" altLang="en-US" sz="2200" b="1" kern="0" dirty="0">
                <a:solidFill>
                  <a:srgbClr val="FF0000"/>
                </a:solidFill>
                <a:latin typeface="+mn-ea"/>
              </a:rPr>
              <a:t>句子</a:t>
            </a:r>
            <a:r>
              <a:rPr lang="zh-CN" altLang="en-US" sz="2200" b="1" kern="0" dirty="0" smtClean="0">
                <a:solidFill>
                  <a:srgbClr val="FF0000"/>
                </a:solidFill>
                <a:latin typeface="+mn-ea"/>
              </a:rPr>
              <a:t>检索</a:t>
            </a:r>
            <a:r>
              <a:rPr lang="zh-CN" altLang="en-US" kern="0" dirty="0">
                <a:latin typeface="+mn-ea"/>
              </a:rPr>
              <a:t>（跨库）</a:t>
            </a:r>
            <a:endParaRPr lang="zh-CN" altLang="en-US" dirty="0">
              <a:solidFill>
                <a:schemeClr val="tx1"/>
              </a:solidFill>
              <a:latin typeface="+mn-ea"/>
            </a:endParaRPr>
          </a:p>
        </p:txBody>
      </p:sp>
      <p:sp>
        <p:nvSpPr>
          <p:cNvPr id="6" name="矩形标注 5"/>
          <p:cNvSpPr/>
          <p:nvPr/>
        </p:nvSpPr>
        <p:spPr>
          <a:xfrm>
            <a:off x="2339752" y="3365644"/>
            <a:ext cx="4392488" cy="927452"/>
          </a:xfrm>
          <a:prstGeom prst="wedgeRectCallout">
            <a:avLst>
              <a:gd name="adj1" fmla="val -18621"/>
              <a:gd name="adj2" fmla="val -735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zh-CN" altLang="en-US" kern="100" dirty="0" smtClean="0">
                <a:solidFill>
                  <a:srgbClr val="FF0000"/>
                </a:solidFill>
                <a:effectLst/>
                <a:latin typeface="+mj-ea"/>
                <a:ea typeface="+mj-ea"/>
                <a:cs typeface="Times New Roman"/>
              </a:rPr>
              <a:t>通过“句子检索”在同一句话中包含“知识挖掘”和“知识发现”的文章</a:t>
            </a:r>
            <a:endParaRPr lang="zh-CN" kern="100" dirty="0">
              <a:solidFill>
                <a:srgbClr val="FF0000"/>
              </a:solidFill>
              <a:effectLst/>
              <a:latin typeface="+mj-ea"/>
              <a:ea typeface="+mj-ea"/>
              <a:cs typeface="Times New Roman"/>
            </a:endParaRPr>
          </a:p>
        </p:txBody>
      </p:sp>
    </p:spTree>
    <p:extLst>
      <p:ext uri="{BB962C8B-B14F-4D97-AF65-F5344CB8AC3E}">
        <p14:creationId xmlns:p14="http://schemas.microsoft.com/office/powerpoint/2010/main" val="2032028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二、</a:t>
            </a:r>
            <a:r>
              <a:rPr lang="en-US" altLang="zh-CN" dirty="0"/>
              <a:t>KDN</a:t>
            </a:r>
            <a:r>
              <a:rPr lang="zh-CN" altLang="en-US" dirty="0"/>
              <a:t>使用指南</a:t>
            </a:r>
            <a:r>
              <a:rPr lang="en-US" altLang="zh-CN" dirty="0"/>
              <a:t>-</a:t>
            </a:r>
            <a:r>
              <a:rPr lang="zh-CN" altLang="en-US" dirty="0"/>
              <a:t>检索</a:t>
            </a:r>
            <a:endParaRPr lang="zh-CN" altLang="en-US" b="0" dirty="0"/>
          </a:p>
        </p:txBody>
      </p:sp>
      <p:sp>
        <p:nvSpPr>
          <p:cNvPr id="4" name="矩形 3"/>
          <p:cNvSpPr/>
          <p:nvPr/>
        </p:nvSpPr>
        <p:spPr>
          <a:xfrm>
            <a:off x="539552" y="1196752"/>
            <a:ext cx="2300630" cy="430887"/>
          </a:xfrm>
          <a:prstGeom prst="rect">
            <a:avLst/>
          </a:prstGeom>
        </p:spPr>
        <p:txBody>
          <a:bodyPr wrap="none">
            <a:spAutoFit/>
          </a:bodyPr>
          <a:lstStyle/>
          <a:p>
            <a:r>
              <a:rPr lang="en-US" altLang="zh-CN" sz="2200" b="1" dirty="0" smtClean="0">
                <a:solidFill>
                  <a:srgbClr val="FF0000"/>
                </a:solidFill>
                <a:latin typeface="+mj-ea"/>
                <a:ea typeface="+mj-ea"/>
              </a:rPr>
              <a:t>2.2.2</a:t>
            </a:r>
            <a:r>
              <a:rPr lang="zh-CN" altLang="zh-CN" sz="2200" b="1" dirty="0" smtClean="0">
                <a:solidFill>
                  <a:srgbClr val="FF0000"/>
                </a:solidFill>
                <a:latin typeface="+mj-ea"/>
                <a:ea typeface="+mj-ea"/>
              </a:rPr>
              <a:t>出版物</a:t>
            </a:r>
            <a:r>
              <a:rPr lang="zh-CN" altLang="zh-CN" sz="2200" b="1" dirty="0">
                <a:solidFill>
                  <a:srgbClr val="FF0000"/>
                </a:solidFill>
                <a:latin typeface="+mj-ea"/>
                <a:ea typeface="+mj-ea"/>
              </a:rPr>
              <a:t>检索</a:t>
            </a:r>
            <a:endParaRPr lang="zh-CN" altLang="en-US" sz="2200" b="1" dirty="0">
              <a:solidFill>
                <a:srgbClr val="FF0000"/>
              </a:solidFill>
              <a:latin typeface="+mj-ea"/>
              <a:ea typeface="+mj-ea"/>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179512" y="1821085"/>
            <a:ext cx="8712968" cy="826770"/>
          </a:xfrm>
          <a:prstGeom prst="rect">
            <a:avLst/>
          </a:prstGeom>
        </p:spPr>
      </p:pic>
      <p:sp>
        <p:nvSpPr>
          <p:cNvPr id="6" name="矩形 5"/>
          <p:cNvSpPr/>
          <p:nvPr/>
        </p:nvSpPr>
        <p:spPr>
          <a:xfrm>
            <a:off x="8263830" y="1942247"/>
            <a:ext cx="628650"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7" name="矩形标注 6"/>
          <p:cNvSpPr/>
          <p:nvPr/>
        </p:nvSpPr>
        <p:spPr>
          <a:xfrm>
            <a:off x="5364088" y="2432590"/>
            <a:ext cx="3773715" cy="852394"/>
          </a:xfrm>
          <a:prstGeom prst="wedgeRectCallout">
            <a:avLst>
              <a:gd name="adj1" fmla="val 34169"/>
              <a:gd name="adj2" fmla="val -89113"/>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zh-CN" sz="1600" b="1" kern="100" dirty="0">
                <a:solidFill>
                  <a:srgbClr val="FFFFFF"/>
                </a:solidFill>
                <a:effectLst/>
                <a:ea typeface="黑体"/>
                <a:cs typeface="Times New Roman"/>
              </a:rPr>
              <a:t>进入特色导航，帮助读者快速定位到期刊、会议论文集、年鉴工具书、报纸及学位论文授予单位、方便查找文献来源。</a:t>
            </a:r>
            <a:endParaRPr lang="zh-CN" sz="1600" kern="100" dirty="0">
              <a:effectLst/>
              <a:ea typeface="宋体"/>
              <a:cs typeface="Times New Roman"/>
            </a:endParaRPr>
          </a:p>
        </p:txBody>
      </p:sp>
      <p:pic>
        <p:nvPicPr>
          <p:cNvPr id="8" name="图片 7"/>
          <p:cNvPicPr/>
          <p:nvPr/>
        </p:nvPicPr>
        <p:blipFill>
          <a:blip r:embed="rId3" cstate="print">
            <a:extLst>
              <a:ext uri="{28A0092B-C50C-407E-A947-70E740481C1C}">
                <a14:useLocalDpi xmlns:a14="http://schemas.microsoft.com/office/drawing/2010/main" val="0"/>
              </a:ext>
            </a:extLst>
          </a:blip>
          <a:stretch>
            <a:fillRect/>
          </a:stretch>
        </p:blipFill>
        <p:spPr>
          <a:xfrm>
            <a:off x="179512" y="2647855"/>
            <a:ext cx="5191125" cy="7122795"/>
          </a:xfrm>
          <a:prstGeom prst="rect">
            <a:avLst/>
          </a:prstGeom>
        </p:spPr>
      </p:pic>
      <p:grpSp>
        <p:nvGrpSpPr>
          <p:cNvPr id="10" name="组合 9"/>
          <p:cNvGrpSpPr/>
          <p:nvPr/>
        </p:nvGrpSpPr>
        <p:grpSpPr>
          <a:xfrm>
            <a:off x="45854" y="2161322"/>
            <a:ext cx="9034243" cy="4583097"/>
            <a:chOff x="45854" y="2161322"/>
            <a:chExt cx="9034243" cy="4583097"/>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4" y="2161322"/>
              <a:ext cx="9034243" cy="458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835696" y="2858787"/>
              <a:ext cx="5544616" cy="426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在出版物检索中检索</a:t>
              </a:r>
              <a:r>
                <a:rPr lang="en-US" altLang="zh-CN" dirty="0" smtClean="0">
                  <a:solidFill>
                    <a:srgbClr val="FF0000"/>
                  </a:solidFill>
                </a:rPr>
                <a:t>《</a:t>
              </a:r>
              <a:r>
                <a:rPr lang="zh-CN" altLang="en-US" dirty="0" smtClean="0">
                  <a:solidFill>
                    <a:srgbClr val="FF0000"/>
                  </a:solidFill>
                </a:rPr>
                <a:t>公路交通技术</a:t>
              </a:r>
              <a:r>
                <a:rPr lang="en-US" altLang="zh-CN" dirty="0" smtClean="0">
                  <a:solidFill>
                    <a:srgbClr val="FF0000"/>
                  </a:solidFill>
                </a:rPr>
                <a:t>》</a:t>
              </a:r>
              <a:endParaRPr lang="zh-CN" altLang="en-US" dirty="0">
                <a:solidFill>
                  <a:srgbClr val="FF0000"/>
                </a:solidFill>
              </a:endParaRPr>
            </a:p>
          </p:txBody>
        </p:sp>
      </p:grpSp>
      <p:grpSp>
        <p:nvGrpSpPr>
          <p:cNvPr id="12" name="组合 11"/>
          <p:cNvGrpSpPr/>
          <p:nvPr/>
        </p:nvGrpSpPr>
        <p:grpSpPr>
          <a:xfrm>
            <a:off x="-45992" y="1783070"/>
            <a:ext cx="9217933" cy="5339600"/>
            <a:chOff x="-45992" y="1783070"/>
            <a:chExt cx="9217933" cy="5339600"/>
          </a:xfrm>
        </p:grpSpPr>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2" y="1783070"/>
              <a:ext cx="9217933" cy="533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31840" y="2432590"/>
              <a:ext cx="5724644" cy="369332"/>
            </a:xfrm>
            <a:prstGeom prst="rect">
              <a:avLst/>
            </a:prstGeom>
            <a:noFill/>
          </p:spPr>
          <p:txBody>
            <a:bodyPr wrap="none" rtlCol="0">
              <a:spAutoFit/>
            </a:bodyPr>
            <a:lstStyle/>
            <a:p>
              <a:r>
                <a:rPr lang="zh-CN" altLang="en-US" dirty="0" smtClean="0">
                  <a:solidFill>
                    <a:srgbClr val="FF0000"/>
                  </a:solidFill>
                </a:rPr>
                <a:t>原貌显示刊物的全部文献，也可以在刊内进行文献检索</a:t>
              </a:r>
              <a:endParaRPr lang="zh-CN" altLang="en-US" dirty="0">
                <a:solidFill>
                  <a:srgbClr val="FF0000"/>
                </a:solidFill>
              </a:endParaRPr>
            </a:p>
          </p:txBody>
        </p:sp>
      </p:grpSp>
    </p:spTree>
    <p:extLst>
      <p:ext uri="{BB962C8B-B14F-4D97-AF65-F5344CB8AC3E}">
        <p14:creationId xmlns:p14="http://schemas.microsoft.com/office/powerpoint/2010/main" val="259266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1545 -0.2074 L 0.01545 -0.45734 " pathEditMode="relative" rAng="0" ptsTypes="AA">
                                      <p:cBhvr>
                                        <p:cTn id="6" dur="2000" fill="hold"/>
                                        <p:tgtEl>
                                          <p:spTgt spid="8"/>
                                        </p:tgtEl>
                                        <p:attrNameLst>
                                          <p:attrName>ppt_x</p:attrName>
                                          <p:attrName>ppt_y</p:attrName>
                                        </p:attrNameLst>
                                      </p:cBhvr>
                                      <p:rCtr x="0" y="-12509"/>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7">
      <a:majorFont>
        <a:latin typeface="Impact"/>
        <a:ea typeface="黑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2182</Words>
  <Application>Microsoft Office PowerPoint</Application>
  <PresentationFormat>全屏显示(4:3)</PresentationFormat>
  <Paragraphs>172</Paragraphs>
  <Slides>30</Slides>
  <Notes>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CNKI总库平台(KNS6.5)使用指南</vt:lpstr>
      <vt:lpstr>一、KNS6.5平台使用指南-登录</vt:lpstr>
      <vt:lpstr>一、KNS6.5平台使用指南-登录</vt:lpstr>
      <vt:lpstr>二、 KNS6.5平台使用指南-检索</vt:lpstr>
      <vt:lpstr>二、 KNS6.5平台使用指南-检索</vt:lpstr>
      <vt:lpstr>二、 KNS6.5平台使用指南-检索</vt:lpstr>
      <vt:lpstr>二、 KNS6.5平台使用指南-检索</vt:lpstr>
      <vt:lpstr>二、 KNS6.5平台使用指南-检索</vt:lpstr>
      <vt:lpstr>二、KDN使用指南-检索</vt:lpstr>
      <vt:lpstr>二、KDN使用指南-检索</vt:lpstr>
      <vt:lpstr>二、 KNS6.5平台使用指南-检索</vt:lpstr>
      <vt:lpstr>二、KDN使用指南-检索</vt:lpstr>
      <vt:lpstr>二、KDN使用指南-检索</vt:lpstr>
      <vt:lpstr>二、 KNS6.5平台使用指南-检索</vt:lpstr>
      <vt:lpstr>二、KDN使用指南-检索</vt:lpstr>
      <vt:lpstr>三、KDN使用指南-下载</vt:lpstr>
      <vt:lpstr>三、 KNS6.5平台使用指南-下载</vt:lpstr>
      <vt:lpstr>三、 KNS6.5平台使用指南-下载</vt:lpstr>
      <vt:lpstr>四、 KNS6.5平台使用指南-深入阅读</vt:lpstr>
      <vt:lpstr>四、 KNS6.5平台使用指南-深入阅读</vt:lpstr>
      <vt:lpstr>五、 KNS6.5平台使用指南-学习工具</vt:lpstr>
      <vt:lpstr>五、 KNS6.5平台使用指南-学习工具</vt:lpstr>
      <vt:lpstr>五、 KNS6.5平台使用指南-学习工具</vt:lpstr>
      <vt:lpstr>五、KDN使用指南-学习工具</vt:lpstr>
      <vt:lpstr>PowerPoint 演示文稿</vt:lpstr>
      <vt:lpstr>五、 KNS6.5平台使用指南-学习工具</vt:lpstr>
      <vt:lpstr>五、KDN使用指南-学习工具</vt:lpstr>
      <vt:lpstr>PowerPoint 演示文稿</vt:lpstr>
      <vt:lpstr>五、 KNS6.5平台使用指南-学习工具</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模板</dc:title>
  <dc:creator>王琳</dc:creator>
  <cp:lastModifiedBy>番茄花园</cp:lastModifiedBy>
  <cp:revision>104</cp:revision>
  <dcterms:created xsi:type="dcterms:W3CDTF">2012-10-24T15:54:32Z</dcterms:created>
  <dcterms:modified xsi:type="dcterms:W3CDTF">2013-11-19T09:15:16Z</dcterms:modified>
</cp:coreProperties>
</file>