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</p:sldMasterIdLst>
  <p:notesMasterIdLst>
    <p:notesMasterId r:id="rId57"/>
  </p:notesMasterIdLst>
  <p:sldIdLst>
    <p:sldId id="256" r:id="rId25"/>
    <p:sldId id="333" r:id="rId26"/>
    <p:sldId id="450" r:id="rId27"/>
    <p:sldId id="451" r:id="rId28"/>
    <p:sldId id="340" r:id="rId29"/>
    <p:sldId id="375" r:id="rId30"/>
    <p:sldId id="376" r:id="rId31"/>
    <p:sldId id="377" r:id="rId32"/>
    <p:sldId id="378" r:id="rId33"/>
    <p:sldId id="458" r:id="rId34"/>
    <p:sldId id="381" r:id="rId35"/>
    <p:sldId id="386" r:id="rId36"/>
    <p:sldId id="382" r:id="rId37"/>
    <p:sldId id="452" r:id="rId38"/>
    <p:sldId id="330" r:id="rId39"/>
    <p:sldId id="454" r:id="rId40"/>
    <p:sldId id="457" r:id="rId41"/>
    <p:sldId id="392" r:id="rId42"/>
    <p:sldId id="393" r:id="rId43"/>
    <p:sldId id="459" r:id="rId44"/>
    <p:sldId id="460" r:id="rId45"/>
    <p:sldId id="461" r:id="rId46"/>
    <p:sldId id="434" r:id="rId47"/>
    <p:sldId id="462" r:id="rId48"/>
    <p:sldId id="463" r:id="rId49"/>
    <p:sldId id="464" r:id="rId50"/>
    <p:sldId id="465" r:id="rId51"/>
    <p:sldId id="466" r:id="rId52"/>
    <p:sldId id="468" r:id="rId53"/>
    <p:sldId id="469" r:id="rId54"/>
    <p:sldId id="467" r:id="rId55"/>
    <p:sldId id="448" r:id="rId5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0363" y="-11790363"/>
            <a:ext cx="11790363" cy="124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768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0363"/>
            <a:ext cx="16644938" cy="12484101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/>
              <a:t>强调规范性，从而引入下一个栏目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8440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217650" y="-11790363"/>
            <a:ext cx="16644938" cy="12484101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进入内网进行下载示范，简单的引读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7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0577512" y="-11789833"/>
            <a:ext cx="9364265" cy="1248621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5210" cy="41126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r>
              <a:rPr lang="zh-CN" altLang="en-US" smtClean="0"/>
              <a:t>点击文字“利用知网节，实现知识发现”可超链接完整知网节图片。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6359-3557-44F6-ABAA-B976F555F5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C50E-25F6-4E68-B005-9CE2A47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FA15-CE8D-46D2-A5C7-1F1269DF0D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6875-D2B5-4AE7-B568-05EB33EE1C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0E16-9E79-4ECE-A90B-7334BE64E1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852D-655E-4A21-B1AA-7F845BB929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A93C-F103-4E4E-A751-88032262DE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4C9A-7E97-4CF9-B671-BE2511E69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D6863-3D5C-4904-8CC8-0117ECC0F1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9A50-89BE-498D-ACBE-471F0A6C95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3829-DAA0-4F0F-8E4D-BD5AF3A7C4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74717-3283-4E97-9533-8CB299AF36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6BE8-9933-4C6E-A6AE-CEB5F30AD6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F904-450F-4B1E-8E90-B6C7FEE40C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7329-A68D-4356-A72E-081CC3873E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69BA-EC50-452A-8B62-D63B0F9F1B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E603-B661-44FF-8E80-CCDE59EC1E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F676-74BC-4AA8-8B18-426E023A78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C8CE-FA20-46DD-A224-F63DA08C8E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D49B-10F5-4FBB-BD05-586D847AD4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9D02-EDB1-4FBC-B05B-9DC1DFF632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A1AC-D832-4EF3-92A5-F71903C922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2E60-0D32-4B38-A7B5-AD0754D9E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973B-9A19-44A9-A678-13134FB927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0090-EA00-4039-8640-289C86609C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5F1B-CC6D-497A-8652-284355F45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739E9-44F2-4763-9FDB-5D6EADDA5F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C3A95-0A03-4A6B-B588-99D13C8FAE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2B41-F179-44B2-9770-0B73D1D87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CA8C-3EDE-4712-AB9F-0C2F953157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032C-913B-4313-A6CA-564570A26F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7765-C6F1-4529-A7AD-0FA89FE9B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B6F0-315B-45E7-83BB-F05055EBC8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8FE9-3503-4A87-B2F3-0C3659C1FD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09D9-B99F-4C9B-9A88-53898EF543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5869-863B-4588-A21B-EA7A02434F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A758-A461-4000-8246-39BF7BA1D9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A9FF-CF32-4217-8F9A-3BDBC145F3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AF6AC-DB4A-414E-94E0-CD26FC4B1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25555-7162-4DC9-A2FE-164AFCBFBD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7EA9-FA42-4197-80C4-423232F05A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1584-A2A4-4C22-93EA-C298A4914D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8FC9-CA90-458C-9B50-6E7C4D6C8B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93E1-778A-4C15-AED4-3C8EAE57B5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B12F-8C9A-4F43-B480-4C3F8D4FD4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F472-13E5-48C6-A9B9-F56775052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DB3F-8BEC-4D1D-A24A-B6E188802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6294C-6E7A-431A-835A-E484E6A891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0FCE-BE03-4C93-B8BC-B49D2FC6CA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10B8-A574-41A3-83B1-9E3DF499EF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30FF-3344-4512-9888-E93297EEC0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FE82F-0B97-4D7D-A0B3-860C759A68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4AD1-3346-4EBF-97C9-E53F5E47B6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F27-15BD-4F19-83CB-FDEC714DB1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E3E4-9242-4255-8CC7-02313CD70E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A91A6-6846-4058-9F83-EC60850025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9265-CCC6-4CF5-8204-554CDBD96C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5483-548F-4EC0-9D40-4DA90DD8F0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32B5-4B86-478C-AD9F-46BBB606FB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ADA8-B72F-40B0-9D50-9BAE053E10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735B-6B97-4034-A051-AE5A813FC6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C4F1-05EE-414D-ABE2-DB874E2C18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2583-CC00-43F1-99D4-5A19309AE2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024DC-A752-4913-94AE-D0F04F7134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1E2D-36CA-437A-91D5-6C9ED8B80A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D4EF-95AA-4554-9DB5-3EF347BCA6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1CF9-CCA9-43AB-B4A4-984D8290C6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F5A0-3AFF-406A-915B-9911474A6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62A9C-6D9F-4833-AA44-81E43D6A9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7C6F-6F45-4906-AD39-A127AC5C36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2964-9999-4129-A0B5-6073906E1B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410FB-720B-40B4-B0F9-3D3CF944F8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C466-2DD0-4871-8044-9B9006B898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B92C-2834-4CA6-990F-676BEAF0F0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CCAC-83FF-43C1-8A05-D107FBE025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7CAB5-6FDB-478F-B214-5853BE53C4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84F0-9C2A-4DEB-9FDD-A8058C65FD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979BB-A278-45E3-BC35-2A10575825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0842-574E-41BF-A2B3-B632AF258D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07E-2FDE-419B-9E4F-AEFB36706A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0D2A-02AC-4E7B-97C7-08E3AB4C68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B890-3594-4CB2-8A37-1B441EC9B6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939A-DC7E-4581-8201-F1AF75965B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52BD-B60F-424D-97A6-340CA657E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031B-A8EE-45B1-8D8F-638A61E13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2162-42A9-4715-916D-AF1D39C0CB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3DD5-FC23-4924-8A3D-56BDC3A17A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A90E-A52F-45C0-866A-A54397586C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D945-5660-419E-80E6-09EA90FF8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0493-6D3F-4163-8A0F-E674D8F834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3143-2052-470A-BA2D-20A4BB9583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BEAC-FF28-4CBF-95E7-7E350BF5F6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2875-6D87-47B1-B0FD-86983F28F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F9C8-46F2-416A-8EE4-ECF17A8A1D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3F45-33D1-4A68-92D1-DBC780196D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EFB3-913F-47DA-A9FD-5BE9AB4BD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F5D3-6E63-48DC-A804-4E2F11A49A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3039B-E358-4C2A-A9C2-0091E356E7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0AB9-42D3-4FB9-98CA-22759260B8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2A12-6A91-4C9F-82A3-33CF26B977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0155-9450-4CEE-9AE8-D75E84F600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F4E1-7DC2-4C26-9073-D1EB44D237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E1A6-C8A7-4CE4-B968-909DD4BD73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6044-1AE8-4AE7-A42D-42622C5BF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CC28-5769-47C4-80B9-4BA099B2BB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EF3D-610A-4E28-8386-6B12870BCF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C01D-60D0-42F1-8F85-F67077CE95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1AC0-9A06-4A8D-AA07-73DAE424A0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C14E-D1BC-4A1B-A8AC-AEE831A5B4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4194-BB31-4571-B617-FA55B966A7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5A02F-C13F-413C-BC76-890695E6AD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7824-41EF-484D-AC62-5876400307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25D2C-7F9C-422F-B6C2-F70CC7653E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FEC7-362C-4886-B3D6-E6212821C9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A1FD-AEB2-4B29-8241-F0413116A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ADB0-7703-4E99-9CD9-276945BB5A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72B5-A119-4096-86F0-6CAD17612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F916-4D24-4CC2-9EA2-6A792468DB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D4D34-A37D-4695-80A3-4B28909BD0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2D10-06D1-4CC8-A90D-F417BCB96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3CB0-336D-4CA2-9B24-B740CA8D41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4589-A2AE-4DE8-97F9-F139FF8653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E502-9940-4D61-96DB-5097C83A13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1A05-5DBC-4C94-AC5C-2008EEA826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3340-EB2E-4A5F-90DF-C2215A0776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F630-4FC4-438B-9DCF-8A98781BFC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ECD9-FD85-4F52-88E9-D4DF01010A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0EDEF-D217-4735-9F2D-1C70FDF48B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C1D0-A692-4B1A-9532-06F5692E4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947B-7C12-4C66-B150-04F8FDE04E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2BC5-110D-47D9-8F57-7C1776CA10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A849-5A7C-4A82-BCFB-939B909F31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680EFF-40E9-4634-9D30-343BDAD867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64BA466-7630-4631-9E26-0E14BF9321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DD7680-210F-4CC3-B198-2C00FBFFC7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C48A586-D417-44B8-AC6C-5294879336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ACC9548-D853-495B-9D15-F546415C88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8438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572F21-87A0-4871-A108-BE5CFF4423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2458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16688" y="6237288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07950" y="6092825"/>
            <a:ext cx="8351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PPT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设计者：可可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-melyy  </a:t>
            </a:r>
            <a:r>
              <a:rPr lang="zh-CN" altLang="en-US" sz="1200">
                <a:solidFill>
                  <a:srgbClr val="7F7F7F"/>
                </a:solidFill>
                <a:latin typeface="Verdana" pitchFamily="34" charset="0"/>
                <a:ea typeface="微软雅黑" pitchFamily="34" charset="-122"/>
              </a:rPr>
              <a:t>博客 </a:t>
            </a:r>
            <a:r>
              <a:rPr lang="en-GB" altLang="en-US" sz="1200">
                <a:solidFill>
                  <a:srgbClr val="7F7F7F"/>
                </a:solidFill>
                <a:latin typeface="Verdana" pitchFamily="34" charset="0"/>
              </a:rPr>
              <a:t>http://melyy.blogcn.com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011D2D-0FAD-451A-9FDA-3651C93DEB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741A71-055B-4696-8966-880C853E49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C7150E-BFD9-4BF3-A6B8-36406366C2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0FCF5C-3414-4421-BC51-26AD2C2527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C68546-E3B3-4132-BBF6-B97FA863CB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单击此处编辑标题文的格式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GB" smtClean="0"/>
              <a:t>单击此处编辑大纲正文的格式</a:t>
            </a:r>
          </a:p>
          <a:p>
            <a:pPr lvl="1"/>
            <a:r>
              <a:rPr lang="zh-CN" altLang="en-GB" smtClean="0"/>
              <a:t>第二个大纲级</a:t>
            </a:r>
          </a:p>
          <a:p>
            <a:pPr lvl="2"/>
            <a:r>
              <a:rPr lang="zh-CN" altLang="en-GB" smtClean="0"/>
              <a:t>第三个大纲级</a:t>
            </a:r>
          </a:p>
          <a:p>
            <a:pPr lvl="3"/>
            <a:r>
              <a:rPr lang="zh-CN" altLang="en-GB" smtClean="0"/>
              <a:t>第四个大纲级</a:t>
            </a:r>
          </a:p>
          <a:p>
            <a:pPr lvl="4"/>
            <a:r>
              <a:rPr lang="zh-CN" altLang="en-GB" smtClean="0"/>
              <a:t>第五个大纲级</a:t>
            </a:r>
          </a:p>
          <a:p>
            <a:pPr lvl="4"/>
            <a:r>
              <a:rPr lang="zh-CN" altLang="en-GB" smtClean="0"/>
              <a:t>第六个大纲级</a:t>
            </a:r>
          </a:p>
          <a:p>
            <a:pPr lvl="4"/>
            <a:r>
              <a:rPr lang="zh-CN" altLang="en-GB" smtClean="0"/>
              <a:t>第七个大纲级</a:t>
            </a:r>
          </a:p>
          <a:p>
            <a:pPr lvl="4"/>
            <a:r>
              <a:rPr lang="zh-CN" altLang="en-GB" smtClean="0"/>
              <a:t>第八个大纲级</a:t>
            </a:r>
          </a:p>
          <a:p>
            <a:pPr lvl="4"/>
            <a:r>
              <a:rPr lang="zh-CN" altLang="en-GB" smtClean="0"/>
              <a:t>第九个大纲级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altLang="en-US"/>
              <a:t>2011-10-28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663377C-4BA9-4959-8CC3-30ABCA011F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268288" indent="-268288" algn="l" defTabSz="449263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584200" indent="-225425" algn="l" defTabSz="449263" rtl="0" eaLnBrk="0" fontAlgn="base" hangingPunct="0">
        <a:spcBef>
          <a:spcPts val="550"/>
        </a:spcBef>
        <a:spcAft>
          <a:spcPct val="0"/>
        </a:spcAft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900113" indent="-179388" algn="l" defTabSz="449263" rtl="0" eaLnBrk="0" fontAlgn="base" hangingPunct="0">
        <a:spcBef>
          <a:spcPts val="475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26206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6240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0812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5384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29956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452813" indent="-179388" algn="l" defTabSz="449263" rtl="0" eaLnBrk="0" fontAlgn="base" hangingPunct="0">
        <a:spcBef>
          <a:spcPts val="400"/>
        </a:spcBef>
        <a:spcAft>
          <a:spcPct val="0"/>
        </a:spcAft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E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2786062"/>
          </a:xfrm>
          <a:prstGeom prst="rect">
            <a:avLst/>
          </a:prstGeom>
          <a:solidFill>
            <a:srgbClr val="1895D3">
              <a:alpha val="8901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Oval 7"/>
          <p:cNvSpPr>
            <a:spLocks noChangeArrowheads="1"/>
          </p:cNvSpPr>
          <p:nvPr/>
        </p:nvSpPr>
        <p:spPr bwMode="auto">
          <a:xfrm>
            <a:off x="395288" y="2060575"/>
            <a:ext cx="900112" cy="9001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Oval 9"/>
          <p:cNvSpPr>
            <a:spLocks noChangeArrowheads="1"/>
          </p:cNvSpPr>
          <p:nvPr/>
        </p:nvSpPr>
        <p:spPr bwMode="auto">
          <a:xfrm>
            <a:off x="107950" y="3141663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Oval 10"/>
          <p:cNvSpPr>
            <a:spLocks noChangeArrowheads="1"/>
          </p:cNvSpPr>
          <p:nvPr/>
        </p:nvSpPr>
        <p:spPr bwMode="auto">
          <a:xfrm>
            <a:off x="179388" y="4005263"/>
            <a:ext cx="719137" cy="7207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60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Oval 11"/>
          <p:cNvSpPr>
            <a:spLocks noChangeArrowheads="1"/>
          </p:cNvSpPr>
          <p:nvPr/>
        </p:nvSpPr>
        <p:spPr bwMode="auto">
          <a:xfrm>
            <a:off x="220663" y="3692525"/>
            <a:ext cx="576262" cy="5746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7" name="Oval 18"/>
          <p:cNvSpPr>
            <a:spLocks noChangeArrowheads="1"/>
          </p:cNvSpPr>
          <p:nvPr/>
        </p:nvSpPr>
        <p:spPr bwMode="auto">
          <a:xfrm>
            <a:off x="1116013" y="2205038"/>
            <a:ext cx="1260475" cy="12604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Oval 19"/>
          <p:cNvSpPr>
            <a:spLocks noChangeArrowheads="1"/>
          </p:cNvSpPr>
          <p:nvPr/>
        </p:nvSpPr>
        <p:spPr bwMode="auto">
          <a:xfrm>
            <a:off x="2195513" y="2420938"/>
            <a:ext cx="576262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Oval 22"/>
          <p:cNvSpPr>
            <a:spLocks noChangeArrowheads="1"/>
          </p:cNvSpPr>
          <p:nvPr/>
        </p:nvSpPr>
        <p:spPr bwMode="auto">
          <a:xfrm>
            <a:off x="2111375" y="354965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0" name="Oval 23"/>
          <p:cNvSpPr>
            <a:spLocks noChangeArrowheads="1"/>
          </p:cNvSpPr>
          <p:nvPr/>
        </p:nvSpPr>
        <p:spPr bwMode="auto">
          <a:xfrm>
            <a:off x="2338388" y="3621088"/>
            <a:ext cx="576262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1" name="Oval 24"/>
          <p:cNvSpPr>
            <a:spLocks noChangeArrowheads="1"/>
          </p:cNvSpPr>
          <p:nvPr/>
        </p:nvSpPr>
        <p:spPr bwMode="auto">
          <a:xfrm>
            <a:off x="4198938" y="3352800"/>
            <a:ext cx="971550" cy="971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26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2" name="Oval 25"/>
          <p:cNvSpPr>
            <a:spLocks noChangeArrowheads="1"/>
          </p:cNvSpPr>
          <p:nvPr/>
        </p:nvSpPr>
        <p:spPr bwMode="auto">
          <a:xfrm>
            <a:off x="3995738" y="3644900"/>
            <a:ext cx="576262" cy="5762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3" name="Oval 26"/>
          <p:cNvSpPr>
            <a:spLocks noChangeArrowheads="1"/>
          </p:cNvSpPr>
          <p:nvPr/>
        </p:nvSpPr>
        <p:spPr bwMode="auto">
          <a:xfrm>
            <a:off x="5940425" y="3502025"/>
            <a:ext cx="971550" cy="971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4" name="Oval 27"/>
          <p:cNvSpPr>
            <a:spLocks noChangeArrowheads="1"/>
          </p:cNvSpPr>
          <p:nvPr/>
        </p:nvSpPr>
        <p:spPr bwMode="auto">
          <a:xfrm>
            <a:off x="4787900" y="2781300"/>
            <a:ext cx="719138" cy="7191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42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5" name="Oval 28"/>
          <p:cNvSpPr>
            <a:spLocks noChangeArrowheads="1"/>
          </p:cNvSpPr>
          <p:nvPr/>
        </p:nvSpPr>
        <p:spPr bwMode="auto">
          <a:xfrm>
            <a:off x="6300788" y="4005263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6" name="Oval 29"/>
          <p:cNvSpPr>
            <a:spLocks noChangeArrowheads="1"/>
          </p:cNvSpPr>
          <p:nvPr/>
        </p:nvSpPr>
        <p:spPr bwMode="auto">
          <a:xfrm>
            <a:off x="6105525" y="285908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7" name="Oval 30"/>
          <p:cNvSpPr>
            <a:spLocks noChangeArrowheads="1"/>
          </p:cNvSpPr>
          <p:nvPr/>
        </p:nvSpPr>
        <p:spPr bwMode="auto">
          <a:xfrm>
            <a:off x="6873875" y="3108325"/>
            <a:ext cx="576263" cy="57626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Oval 31"/>
          <p:cNvSpPr>
            <a:spLocks noChangeArrowheads="1"/>
          </p:cNvSpPr>
          <p:nvPr/>
        </p:nvSpPr>
        <p:spPr bwMode="auto">
          <a:xfrm>
            <a:off x="6804025" y="3573463"/>
            <a:ext cx="576263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9" name="Oval 32"/>
          <p:cNvSpPr>
            <a:spLocks noChangeArrowheads="1"/>
          </p:cNvSpPr>
          <p:nvPr/>
        </p:nvSpPr>
        <p:spPr bwMode="auto">
          <a:xfrm>
            <a:off x="7689850" y="2782888"/>
            <a:ext cx="720725" cy="7191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0" name="Oval 33"/>
          <p:cNvSpPr>
            <a:spLocks noChangeArrowheads="1"/>
          </p:cNvSpPr>
          <p:nvPr/>
        </p:nvSpPr>
        <p:spPr bwMode="auto">
          <a:xfrm>
            <a:off x="8553450" y="2389188"/>
            <a:ext cx="576263" cy="5762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1" name="Oval 34"/>
          <p:cNvSpPr>
            <a:spLocks noChangeArrowheads="1"/>
          </p:cNvSpPr>
          <p:nvPr/>
        </p:nvSpPr>
        <p:spPr bwMode="auto">
          <a:xfrm>
            <a:off x="7854950" y="201295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2" name="Oval 35"/>
          <p:cNvSpPr>
            <a:spLocks noChangeArrowheads="1"/>
          </p:cNvSpPr>
          <p:nvPr/>
        </p:nvSpPr>
        <p:spPr bwMode="auto">
          <a:xfrm>
            <a:off x="8659813" y="4171950"/>
            <a:ext cx="576262" cy="5746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3" name="Oval 36"/>
          <p:cNvSpPr>
            <a:spLocks noChangeArrowheads="1"/>
          </p:cNvSpPr>
          <p:nvPr/>
        </p:nvSpPr>
        <p:spPr bwMode="auto">
          <a:xfrm>
            <a:off x="7885113" y="4510088"/>
            <a:ext cx="719137" cy="7191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3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4" name="Oval 37"/>
          <p:cNvSpPr>
            <a:spLocks noChangeArrowheads="1"/>
          </p:cNvSpPr>
          <p:nvPr/>
        </p:nvSpPr>
        <p:spPr bwMode="auto">
          <a:xfrm>
            <a:off x="7007225" y="3790950"/>
            <a:ext cx="971550" cy="9715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79C2E6">
                  <a:alpha val="26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5" name="Text Box 43"/>
          <p:cNvSpPr txBox="1">
            <a:spLocks noChangeArrowheads="1"/>
          </p:cNvSpPr>
          <p:nvPr/>
        </p:nvSpPr>
        <p:spPr bwMode="auto">
          <a:xfrm>
            <a:off x="900113" y="2565400"/>
            <a:ext cx="24479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200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1200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26" name="标题 1"/>
          <p:cNvSpPr txBox="1">
            <a:spLocks noChangeArrowheads="1"/>
          </p:cNvSpPr>
          <p:nvPr/>
        </p:nvSpPr>
        <p:spPr bwMode="auto">
          <a:xfrm>
            <a:off x="142844" y="2071678"/>
            <a:ext cx="8786874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5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毕业论文撰写所需资料             查找与利用</a:t>
            </a:r>
            <a:r>
              <a:rPr lang="en-US" altLang="zh-CN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/>
            </a:r>
            <a:br>
              <a:rPr lang="en-US" altLang="zh-CN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</a:br>
            <a:endParaRPr lang="zh-CN" altLang="en-US" sz="5000" dirty="0">
              <a:solidFill>
                <a:srgbClr val="0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5628" name="Picture 2"/>
          <p:cNvPicPr>
            <a:picLocks noChangeAspect="1" noChangeArrowheads="1"/>
          </p:cNvPicPr>
          <p:nvPr/>
        </p:nvPicPr>
        <p:blipFill>
          <a:blip r:embed="rId2">
            <a:lum bright="-8000"/>
          </a:blip>
          <a:srcRect/>
          <a:stretch>
            <a:fillRect/>
          </a:stretch>
        </p:blipFill>
        <p:spPr bwMode="auto">
          <a:xfrm>
            <a:off x="7572375" y="6000750"/>
            <a:ext cx="1333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2285984" y="550070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主讲人</a:t>
            </a:r>
            <a:r>
              <a:rPr lang="zh-CN" altLang="en-US" sz="2400" b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：邱静静</a:t>
            </a:r>
            <a:endParaRPr lang="zh-CN" altLang="en-US" sz="24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2014</a:t>
            </a:r>
            <a:r>
              <a:rPr lang="zh-CN" altLang="en-US" sz="2400" b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年</a:t>
            </a:r>
            <a:r>
              <a:rPr lang="en-US" altLang="zh-CN" sz="2400" b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12</a:t>
            </a:r>
            <a:r>
              <a:rPr lang="zh-CN" altLang="en-US" sz="2400" b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月</a:t>
            </a:r>
            <a:r>
              <a:rPr lang="en-US" altLang="zh-CN" sz="2400" b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15</a:t>
            </a:r>
            <a:r>
              <a:rPr lang="zh-CN" altLang="en-US" sz="2400" b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日</a:t>
            </a:r>
            <a:endParaRPr lang="zh-CN" altLang="en-US" sz="24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2.1.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毕业论文的整体结构格式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5"/>
            <a:ext cx="8072494" cy="45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28596" y="5509913"/>
            <a:ext cx="4000528" cy="7051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C00000"/>
                </a:solidFill>
                <a:ea typeface="华文新魏" pitchFamily="2" charset="-122"/>
              </a:rPr>
              <a:t>结论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（论文）是全文的总结。要准确、完整、明确、精练表格</a:t>
            </a:r>
            <a:endParaRPr lang="zh-CN" altLang="en-US" sz="2000" b="1" dirty="0" smtClean="0">
              <a:solidFill>
                <a:srgbClr val="C00000"/>
              </a:solidFill>
              <a:ea typeface="华文新魏" pitchFamily="2" charset="-122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022825" y="5339653"/>
            <a:ext cx="3929090" cy="1045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C00000"/>
                </a:solidFill>
                <a:ea typeface="华文新魏" pitchFamily="2" charset="-122"/>
              </a:rPr>
              <a:t>参考文献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反映作者的治学态度、工作起点、论文主题的历史渊源与研究进程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主体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（引言</a:t>
            </a:r>
            <a:r>
              <a:rPr lang="en-US" altLang="zh-CN" sz="2400" b="1" dirty="0" smtClean="0">
                <a:solidFill>
                  <a:schemeClr val="tx1"/>
                </a:solidFill>
                <a:ea typeface="华文新魏" pitchFamily="2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绪论、正文、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结论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、致谢、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参考文献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77150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428596" y="1285860"/>
            <a:ext cx="3806826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致谢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843728" cy="45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-32" y="1214422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华中科技大学武昌分校本科毕业设计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论文撰写规范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解读</a:t>
            </a: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2.2.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模版、规范内网搜索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391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en-US" altLang="zh-CN" sz="2400" b="1" dirty="0" smtClean="0">
                <a:solidFill>
                  <a:srgbClr val="C00000"/>
                </a:solidFill>
                <a:ea typeface="华文新魏" pitchFamily="2" charset="-122"/>
              </a:rPr>
              <a:t>《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管理办法</a:t>
            </a:r>
            <a:r>
              <a:rPr lang="en-US" altLang="zh-CN" sz="2400" b="1" dirty="0" smtClean="0">
                <a:solidFill>
                  <a:srgbClr val="C00000"/>
                </a:solidFill>
                <a:ea typeface="华文新魏" pitchFamily="2" charset="-122"/>
              </a:rPr>
              <a:t>》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及附件</a:t>
            </a:r>
            <a:endParaRPr lang="zh-CN" altLang="en-US" sz="2400" b="1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00240"/>
            <a:ext cx="4476520" cy="45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74" y="2571744"/>
            <a:ext cx="4976826" cy="398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752850"/>
            <a:ext cx="5753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35496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2" name="TextBox 36"/>
          <p:cNvSpPr txBox="1">
            <a:spLocks noChangeArrowheads="1"/>
          </p:cNvSpPr>
          <p:nvPr/>
        </p:nvSpPr>
        <p:spPr bwMode="auto">
          <a:xfrm>
            <a:off x="-32" y="1000108"/>
            <a:ext cx="8501122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华中科技大学武昌分校专科学生毕业设计（论文）工作流程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2.3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毕业论文流程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9725"/>
            <a:ext cx="61150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 txBox="1">
            <a:spLocks noGrp="1" noChangeArrowheads="1"/>
          </p:cNvSpPr>
          <p:nvPr/>
        </p:nvSpPr>
        <p:spPr bwMode="auto">
          <a:xfrm>
            <a:off x="0" y="6492875"/>
            <a:ext cx="64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6D9A48B-D21F-4AEC-931C-745DB1325BA0}" type="slidenum">
              <a:rPr lang="zh-CN" altLang="en-US" sz="1600">
                <a:latin typeface="Verdana" pitchFamily="34" charset="0"/>
                <a:ea typeface="微软雅黑" pitchFamily="34" charset="-122"/>
              </a:rPr>
              <a:pPr/>
              <a:t>14</a:t>
            </a:fld>
            <a:endParaRPr lang="zh-CN" altLang="en-US" sz="160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500060" y="743367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5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 纲</a:t>
            </a:r>
            <a:endParaRPr lang="zh-CN" altLang="en-US" sz="35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6629" name="组合 53"/>
          <p:cNvGrpSpPr>
            <a:grpSpLocks/>
          </p:cNvGrpSpPr>
          <p:nvPr/>
        </p:nvGrpSpPr>
        <p:grpSpPr bwMode="auto">
          <a:xfrm>
            <a:off x="577787" y="1849444"/>
            <a:ext cx="7479888" cy="585097"/>
            <a:chOff x="571500" y="1071563"/>
            <a:chExt cx="7715250" cy="557236"/>
          </a:xfrm>
        </p:grpSpPr>
        <p:grpSp>
          <p:nvGrpSpPr>
            <p:cNvPr id="26671" name="Group 6"/>
            <p:cNvGrpSpPr>
              <a:grpSpLocks/>
            </p:cNvGrpSpPr>
            <p:nvPr/>
          </p:nvGrpSpPr>
          <p:grpSpPr bwMode="auto">
            <a:xfrm>
              <a:off x="571500" y="1071563"/>
              <a:ext cx="717550" cy="514665"/>
              <a:chOff x="0" y="0"/>
              <a:chExt cx="1549" cy="1351"/>
            </a:xfrm>
          </p:grpSpPr>
          <p:sp>
            <p:nvSpPr>
              <p:cNvPr id="26675" name="AutoShape 9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7" name="AutoShape 11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72" name="Line 16"/>
            <p:cNvSpPr>
              <a:spLocks noChangeShapeType="1"/>
            </p:cNvSpPr>
            <p:nvPr/>
          </p:nvSpPr>
          <p:spPr bwMode="auto">
            <a:xfrm>
              <a:off x="1144588" y="1543013"/>
              <a:ext cx="7142162" cy="130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73" name="Text Box 17"/>
            <p:cNvSpPr txBox="1">
              <a:spLocks noChangeArrowheads="1"/>
            </p:cNvSpPr>
            <p:nvPr/>
          </p:nvSpPr>
          <p:spPr bwMode="auto">
            <a:xfrm>
              <a:off x="1500188" y="1130494"/>
              <a:ext cx="2422625" cy="49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</a:t>
              </a:r>
              <a:r>
                <a:rPr lang="zh-CN" altLang="zh-CN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</a:t>
              </a:r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概述</a:t>
              </a:r>
              <a:endParaRPr lang="zh-CN" altLang="zh-CN" sz="28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74" name="Text Box 18"/>
            <p:cNvSpPr txBox="1">
              <a:spLocks noChangeArrowheads="1"/>
            </p:cNvSpPr>
            <p:nvPr/>
          </p:nvSpPr>
          <p:spPr bwMode="auto">
            <a:xfrm>
              <a:off x="721801" y="1086115"/>
              <a:ext cx="393851" cy="45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617757" y="2809934"/>
            <a:ext cx="7479888" cy="585735"/>
            <a:chOff x="0" y="0"/>
            <a:chExt cx="5165" cy="453"/>
          </a:xfrm>
        </p:grpSpPr>
        <p:grpSp>
          <p:nvGrpSpPr>
            <p:cNvPr id="26664" name="Group 1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8" name="AutoShape 1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0" name="AutoShape 1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592524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65" name="Line 19"/>
            <p:cNvSpPr>
              <a:spLocks noChangeShapeType="1"/>
            </p:cNvSpPr>
            <p:nvPr/>
          </p:nvSpPr>
          <p:spPr bwMode="auto">
            <a:xfrm>
              <a:off x="384" y="384"/>
              <a:ext cx="4781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66" name="Text Box 20"/>
            <p:cNvSpPr txBox="1">
              <a:spLocks noChangeArrowheads="1"/>
            </p:cNvSpPr>
            <p:nvPr/>
          </p:nvSpPr>
          <p:spPr bwMode="auto">
            <a:xfrm>
              <a:off x="638" y="48"/>
              <a:ext cx="162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毕业论文撰写</a:t>
              </a:r>
            </a:p>
          </p:txBody>
        </p:sp>
        <p:sp>
          <p:nvSpPr>
            <p:cNvPr id="26667" name="Text Box 21"/>
            <p:cNvSpPr txBox="1">
              <a:spLocks noChangeArrowheads="1"/>
            </p:cNvSpPr>
            <p:nvPr/>
          </p:nvSpPr>
          <p:spPr bwMode="auto">
            <a:xfrm>
              <a:off x="118" y="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26632" name="Group 21"/>
          <p:cNvGrpSpPr>
            <a:grpSpLocks/>
          </p:cNvGrpSpPr>
          <p:nvPr/>
        </p:nvGrpSpPr>
        <p:grpSpPr bwMode="auto">
          <a:xfrm>
            <a:off x="674738" y="4853806"/>
            <a:ext cx="7479888" cy="585736"/>
            <a:chOff x="0" y="0"/>
            <a:chExt cx="5165" cy="453"/>
          </a:xfrm>
        </p:grpSpPr>
        <p:grpSp>
          <p:nvGrpSpPr>
            <p:cNvPr id="26657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1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2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3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36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论文写作中的文献检索及示例</a:t>
              </a:r>
              <a:endParaRPr lang="zh-CN" altLang="en-US" sz="28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97" y="22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650541" y="3847241"/>
            <a:ext cx="7479888" cy="585736"/>
            <a:chOff x="0" y="0"/>
            <a:chExt cx="5165" cy="453"/>
          </a:xfrm>
        </p:grpSpPr>
        <p:grpSp>
          <p:nvGrpSpPr>
            <p:cNvPr id="29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24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文献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资源的来源</a:t>
              </a:r>
              <a:r>
                <a:rPr lang="en-US" altLang="zh-CN" sz="28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-</a:t>
              </a:r>
              <a:r>
                <a:rPr lang="zh-CN" altLang="en-US" sz="28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有关数据库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95" y="2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793518"/>
      </p:ext>
    </p:extLst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725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撰写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论文的重要信息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来源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611560" y="1574592"/>
            <a:ext cx="77438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altLang="zh-CN" sz="30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altLang="zh-CN" sz="3000" b="1" dirty="0" smtClean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62075"/>
            <a:ext cx="75342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0" y="0"/>
            <a:ext cx="9139238" cy="620687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725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3.3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撰写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论文的重要信息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来源</a:t>
            </a:r>
            <a:endParaRPr lang="en-US" altLang="zh-CN" sz="20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/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833121" y="4255146"/>
            <a:ext cx="774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en-US" altLang="zh-CN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688844" y="691366"/>
            <a:ext cx="8032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图书馆网址：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http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://www.lib.hustwb.edu.cn/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" y="1153031"/>
            <a:ext cx="9001125" cy="51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812801" y="2341384"/>
            <a:ext cx="64253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7861" y="2793452"/>
            <a:ext cx="1353819" cy="232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7784" y="2805636"/>
            <a:ext cx="1353819" cy="232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6744" y="3038428"/>
            <a:ext cx="2219032" cy="246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1521" y="4297732"/>
            <a:ext cx="1008112" cy="283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07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0" grpId="0" animBg="1"/>
      <p:bldP spid="13" grpId="0" animBg="1"/>
      <p:bldP spid="15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 txBox="1">
            <a:spLocks noGrp="1" noChangeArrowheads="1"/>
          </p:cNvSpPr>
          <p:nvPr/>
        </p:nvSpPr>
        <p:spPr bwMode="auto">
          <a:xfrm>
            <a:off x="0" y="6492875"/>
            <a:ext cx="64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6D9A48B-D21F-4AEC-931C-745DB1325BA0}" type="slidenum">
              <a:rPr lang="zh-CN" altLang="en-US" sz="1600">
                <a:latin typeface="Verdana" pitchFamily="34" charset="0"/>
                <a:ea typeface="微软雅黑" pitchFamily="34" charset="-122"/>
              </a:rPr>
              <a:pPr/>
              <a:t>17</a:t>
            </a:fld>
            <a:endParaRPr lang="zh-CN" altLang="en-US" sz="160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500060" y="743367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5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 纲</a:t>
            </a:r>
            <a:endParaRPr lang="zh-CN" altLang="en-US" sz="35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6629" name="组合 53"/>
          <p:cNvGrpSpPr>
            <a:grpSpLocks/>
          </p:cNvGrpSpPr>
          <p:nvPr/>
        </p:nvGrpSpPr>
        <p:grpSpPr bwMode="auto">
          <a:xfrm>
            <a:off x="577787" y="1849444"/>
            <a:ext cx="7479888" cy="585097"/>
            <a:chOff x="571500" y="1071563"/>
            <a:chExt cx="7715250" cy="557236"/>
          </a:xfrm>
        </p:grpSpPr>
        <p:grpSp>
          <p:nvGrpSpPr>
            <p:cNvPr id="26671" name="Group 6"/>
            <p:cNvGrpSpPr>
              <a:grpSpLocks/>
            </p:cNvGrpSpPr>
            <p:nvPr/>
          </p:nvGrpSpPr>
          <p:grpSpPr bwMode="auto">
            <a:xfrm>
              <a:off x="571500" y="1071563"/>
              <a:ext cx="717550" cy="514665"/>
              <a:chOff x="0" y="0"/>
              <a:chExt cx="1549" cy="1351"/>
            </a:xfrm>
          </p:grpSpPr>
          <p:sp>
            <p:nvSpPr>
              <p:cNvPr id="26675" name="AutoShape 9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7" name="AutoShape 11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72" name="Line 16"/>
            <p:cNvSpPr>
              <a:spLocks noChangeShapeType="1"/>
            </p:cNvSpPr>
            <p:nvPr/>
          </p:nvSpPr>
          <p:spPr bwMode="auto">
            <a:xfrm>
              <a:off x="1144588" y="1543013"/>
              <a:ext cx="7142162" cy="130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73" name="Text Box 17"/>
            <p:cNvSpPr txBox="1">
              <a:spLocks noChangeArrowheads="1"/>
            </p:cNvSpPr>
            <p:nvPr/>
          </p:nvSpPr>
          <p:spPr bwMode="auto">
            <a:xfrm>
              <a:off x="1500188" y="1130494"/>
              <a:ext cx="2422625" cy="49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</a:t>
              </a:r>
              <a:r>
                <a:rPr lang="zh-CN" altLang="zh-CN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</a:t>
              </a:r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概述</a:t>
              </a:r>
              <a:endParaRPr lang="zh-CN" altLang="zh-CN" sz="28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74" name="Text Box 18"/>
            <p:cNvSpPr txBox="1">
              <a:spLocks noChangeArrowheads="1"/>
            </p:cNvSpPr>
            <p:nvPr/>
          </p:nvSpPr>
          <p:spPr bwMode="auto">
            <a:xfrm>
              <a:off x="721801" y="1086115"/>
              <a:ext cx="393851" cy="45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617757" y="2809934"/>
            <a:ext cx="7479888" cy="585735"/>
            <a:chOff x="0" y="0"/>
            <a:chExt cx="5165" cy="453"/>
          </a:xfrm>
        </p:grpSpPr>
        <p:grpSp>
          <p:nvGrpSpPr>
            <p:cNvPr id="26664" name="Group 1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8" name="AutoShape 1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0" name="AutoShape 1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592524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65" name="Line 19"/>
            <p:cNvSpPr>
              <a:spLocks noChangeShapeType="1"/>
            </p:cNvSpPr>
            <p:nvPr/>
          </p:nvSpPr>
          <p:spPr bwMode="auto">
            <a:xfrm>
              <a:off x="384" y="384"/>
              <a:ext cx="4781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66" name="Text Box 20"/>
            <p:cNvSpPr txBox="1">
              <a:spLocks noChangeArrowheads="1"/>
            </p:cNvSpPr>
            <p:nvPr/>
          </p:nvSpPr>
          <p:spPr bwMode="auto">
            <a:xfrm>
              <a:off x="638" y="48"/>
              <a:ext cx="162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毕业论文撰写</a:t>
              </a:r>
            </a:p>
          </p:txBody>
        </p:sp>
        <p:sp>
          <p:nvSpPr>
            <p:cNvPr id="26667" name="Text Box 21"/>
            <p:cNvSpPr txBox="1">
              <a:spLocks noChangeArrowheads="1"/>
            </p:cNvSpPr>
            <p:nvPr/>
          </p:nvSpPr>
          <p:spPr bwMode="auto">
            <a:xfrm>
              <a:off x="118" y="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26632" name="Group 21"/>
          <p:cNvGrpSpPr>
            <a:grpSpLocks/>
          </p:cNvGrpSpPr>
          <p:nvPr/>
        </p:nvGrpSpPr>
        <p:grpSpPr bwMode="auto">
          <a:xfrm>
            <a:off x="674738" y="4853806"/>
            <a:ext cx="7479888" cy="585736"/>
            <a:chOff x="0" y="0"/>
            <a:chExt cx="5165" cy="453"/>
          </a:xfrm>
        </p:grpSpPr>
        <p:grpSp>
          <p:nvGrpSpPr>
            <p:cNvPr id="26657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1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2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3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86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论文写作中的文献检索方法及示例</a:t>
              </a:r>
              <a:endPara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97" y="22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650541" y="3847241"/>
            <a:ext cx="7479888" cy="585736"/>
            <a:chOff x="0" y="0"/>
            <a:chExt cx="5165" cy="453"/>
          </a:xfrm>
        </p:grpSpPr>
        <p:grpSp>
          <p:nvGrpSpPr>
            <p:cNvPr id="29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24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文献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资源的来源</a:t>
              </a:r>
              <a:r>
                <a:rPr lang="en-US" altLang="zh-CN" sz="2800" b="1" dirty="0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-</a:t>
              </a:r>
              <a:r>
                <a:rPr lang="zh-CN" altLang="en-US" sz="2800" b="1" dirty="0">
                  <a:solidFill>
                    <a:srgbClr val="00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有关数据库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95" y="2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33648"/>
      </p:ext>
    </p:extLst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文献检索方法</a:t>
            </a:r>
            <a:endParaRPr lang="en-US" altLang="zh-CN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920648" y="1286789"/>
            <a:ext cx="1357322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课题分析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5569" y="2132856"/>
            <a:ext cx="8072494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主要弄清楚以下几个方面：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）明确检索目的，提取主题概念，确定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词（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无检索价值的词语不能作为检索词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）明确课题的主题或主要内容。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）课题涉及的学科范围。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）所需信息的数量、语种、年代范围、类型等具体指标。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22577" y="1412776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14" grpId="0"/>
      <p:bldP spid="1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1658" y="27781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14350" indent="-514350"/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4.1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08028" y="1381141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1005247" y="1203534"/>
            <a:ext cx="23471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选择相关信息资源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501650" y="2060848"/>
            <a:ext cx="8135938" cy="3429024"/>
          </a:xfrm>
          <a:prstGeom prst="rect">
            <a:avLst/>
          </a:prstGeom>
        </p:spPr>
        <p:txBody>
          <a:bodyPr/>
          <a:lstStyle/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主要确定几个方面：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是否所有与检索课题相关的资源都要进行检索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选择哪些学科的信息资源，特别注意跨学科的问题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选择哪些语种的信息资源：中文还是西文或是两者兼顾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信息资源覆盖的年限</a:t>
            </a:r>
          </a:p>
          <a:p>
            <a:pPr marL="268288" marR="0" lvl="0" indent="-268288" algn="l" defTabSz="449263" rtl="0" eaLnBrk="1" fontAlgn="base" latinLnBrk="0" hangingPunct="1">
              <a:lnSpc>
                <a:spcPct val="150000"/>
              </a:lnSpc>
              <a:spcBef>
                <a:spcPts val="638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信息资源的特点及其针对性如何：要了解已选择的信息资源的查询特点，是否与自己的信息需求相吻合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 txBox="1">
            <a:spLocks noGrp="1" noChangeArrowheads="1"/>
          </p:cNvSpPr>
          <p:nvPr/>
        </p:nvSpPr>
        <p:spPr bwMode="auto">
          <a:xfrm>
            <a:off x="0" y="6492875"/>
            <a:ext cx="64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6D9A48B-D21F-4AEC-931C-745DB1325BA0}" type="slidenum">
              <a:rPr lang="zh-CN" altLang="en-US" sz="1600">
                <a:latin typeface="Verdana" pitchFamily="34" charset="0"/>
                <a:ea typeface="微软雅黑" pitchFamily="34" charset="-122"/>
              </a:rPr>
              <a:pPr/>
              <a:t>2</a:t>
            </a:fld>
            <a:endParaRPr lang="zh-CN" altLang="en-US" sz="160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500060" y="743367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5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 纲</a:t>
            </a:r>
            <a:endParaRPr lang="zh-CN" altLang="en-US" sz="35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6629" name="组合 53"/>
          <p:cNvGrpSpPr>
            <a:grpSpLocks/>
          </p:cNvGrpSpPr>
          <p:nvPr/>
        </p:nvGrpSpPr>
        <p:grpSpPr bwMode="auto">
          <a:xfrm>
            <a:off x="577787" y="1849444"/>
            <a:ext cx="7479888" cy="585097"/>
            <a:chOff x="571500" y="1071563"/>
            <a:chExt cx="7715250" cy="557236"/>
          </a:xfrm>
        </p:grpSpPr>
        <p:grpSp>
          <p:nvGrpSpPr>
            <p:cNvPr id="26671" name="Group 6"/>
            <p:cNvGrpSpPr>
              <a:grpSpLocks/>
            </p:cNvGrpSpPr>
            <p:nvPr/>
          </p:nvGrpSpPr>
          <p:grpSpPr bwMode="auto">
            <a:xfrm>
              <a:off x="571500" y="1071563"/>
              <a:ext cx="717550" cy="514665"/>
              <a:chOff x="0" y="0"/>
              <a:chExt cx="1549" cy="1351"/>
            </a:xfrm>
          </p:grpSpPr>
          <p:sp>
            <p:nvSpPr>
              <p:cNvPr id="26675" name="AutoShape 9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7" name="AutoShape 11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72" name="Line 16"/>
            <p:cNvSpPr>
              <a:spLocks noChangeShapeType="1"/>
            </p:cNvSpPr>
            <p:nvPr/>
          </p:nvSpPr>
          <p:spPr bwMode="auto">
            <a:xfrm>
              <a:off x="1144588" y="1543013"/>
              <a:ext cx="7142162" cy="130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73" name="Text Box 17"/>
            <p:cNvSpPr txBox="1">
              <a:spLocks noChangeArrowheads="1"/>
            </p:cNvSpPr>
            <p:nvPr/>
          </p:nvSpPr>
          <p:spPr bwMode="auto">
            <a:xfrm>
              <a:off x="1500188" y="1130494"/>
              <a:ext cx="2422625" cy="49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</a:t>
              </a:r>
              <a:r>
                <a:rPr lang="zh-CN" altLang="zh-CN" sz="280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概述</a:t>
              </a:r>
              <a:endParaRPr lang="zh-CN" altLang="zh-CN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74" name="Text Box 18"/>
            <p:cNvSpPr txBox="1">
              <a:spLocks noChangeArrowheads="1"/>
            </p:cNvSpPr>
            <p:nvPr/>
          </p:nvSpPr>
          <p:spPr bwMode="auto">
            <a:xfrm>
              <a:off x="721801" y="1086115"/>
              <a:ext cx="393851" cy="45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617757" y="2809934"/>
            <a:ext cx="7479888" cy="585735"/>
            <a:chOff x="0" y="0"/>
            <a:chExt cx="5165" cy="453"/>
          </a:xfrm>
        </p:grpSpPr>
        <p:grpSp>
          <p:nvGrpSpPr>
            <p:cNvPr id="26664" name="Group 1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8" name="AutoShape 1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0" name="AutoShape 1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592524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65" name="Line 19"/>
            <p:cNvSpPr>
              <a:spLocks noChangeShapeType="1"/>
            </p:cNvSpPr>
            <p:nvPr/>
          </p:nvSpPr>
          <p:spPr bwMode="auto">
            <a:xfrm>
              <a:off x="384" y="384"/>
              <a:ext cx="4781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66" name="Text Box 20"/>
            <p:cNvSpPr txBox="1">
              <a:spLocks noChangeArrowheads="1"/>
            </p:cNvSpPr>
            <p:nvPr/>
          </p:nvSpPr>
          <p:spPr bwMode="auto">
            <a:xfrm>
              <a:off x="638" y="48"/>
              <a:ext cx="162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毕业论文撰写</a:t>
              </a:r>
              <a:endParaRPr lang="zh-CN" altLang="en-US" sz="28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67" name="Text Box 21"/>
            <p:cNvSpPr txBox="1">
              <a:spLocks noChangeArrowheads="1"/>
            </p:cNvSpPr>
            <p:nvPr/>
          </p:nvSpPr>
          <p:spPr bwMode="auto">
            <a:xfrm>
              <a:off x="118" y="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26632" name="Group 21"/>
          <p:cNvGrpSpPr>
            <a:grpSpLocks/>
          </p:cNvGrpSpPr>
          <p:nvPr/>
        </p:nvGrpSpPr>
        <p:grpSpPr bwMode="auto">
          <a:xfrm>
            <a:off x="674738" y="4853806"/>
            <a:ext cx="7479888" cy="585736"/>
            <a:chOff x="0" y="0"/>
            <a:chExt cx="5165" cy="453"/>
          </a:xfrm>
        </p:grpSpPr>
        <p:grpSp>
          <p:nvGrpSpPr>
            <p:cNvPr id="26657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1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2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3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36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论文写作中的文献检索及示例</a:t>
              </a:r>
              <a:endParaRPr lang="zh-CN" altLang="en-US" sz="28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97" y="22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650541" y="3847241"/>
            <a:ext cx="7479888" cy="585736"/>
            <a:chOff x="0" y="0"/>
            <a:chExt cx="5165" cy="453"/>
          </a:xfrm>
        </p:grpSpPr>
        <p:grpSp>
          <p:nvGrpSpPr>
            <p:cNvPr id="29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21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文献资源的来源</a:t>
              </a:r>
              <a:r>
                <a:rPr lang="en-US" altLang="zh-CN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-</a:t>
              </a:r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有关数据库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95" y="2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1658" y="27781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14350" indent="-514350"/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4.1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08028" y="1381141"/>
            <a:ext cx="247650" cy="247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1005246" y="1203534"/>
            <a:ext cx="33507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638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zh-CN" altLang="en-US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检索</a:t>
            </a:r>
            <a:r>
              <a:rPr lang="zh-CN" altLang="en-US" sz="20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入口、检索功能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501650" y="2060848"/>
            <a:ext cx="8135938" cy="23042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常用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的检索入口如题名、著者、主题词、关键词、引文、文摘、全文、出版年、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ISSN 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ISBN 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、分类号等等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检索系统的功能：浏览、简单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 、二次检索、高级检索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135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1658" y="27781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14350" indent="-514350"/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4.2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501650" y="2060848"/>
            <a:ext cx="8135938" cy="23042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184" y="1389425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布尔逻辑检索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38344"/>
            <a:ext cx="6888768" cy="405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0226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11658" y="27781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14350" indent="-514350"/>
            <a:r>
              <a:rPr lang="en-US" alt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4.2</a:t>
            </a:r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文献检索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endParaRPr lang="en-US" altLang="zh-CN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129381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501650" y="2060848"/>
            <a:ext cx="8135938" cy="23042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Rot="1" noChangeArrowheads="1"/>
          </p:cNvSpPr>
          <p:nvPr/>
        </p:nvSpPr>
        <p:spPr bwMode="auto">
          <a:xfrm>
            <a:off x="683568" y="1348409"/>
            <a:ext cx="35283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buClr>
                <a:schemeClr val="bg1"/>
              </a:buClr>
              <a:buSzPct val="70000"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布尔逻辑检索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示例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8964031" cy="214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8596" y="3429000"/>
            <a:ext cx="1000132" cy="164307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074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722442"/>
            <a:ext cx="79296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：论文题目：机算机网络安全及防护策略研究</a:t>
            </a:r>
            <a:endParaRPr lang="en-US" altLang="zh-CN" sz="28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黑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分析该</a:t>
            </a:r>
            <a:r>
              <a:rPr lang="zh-CN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选题</a:t>
            </a:r>
            <a:r>
              <a:rPr lang="zh-CN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的主要关键词包括</a:t>
            </a:r>
            <a:r>
              <a:rPr lang="zh-CN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：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机算机</a:t>
            </a:r>
            <a:r>
              <a:rPr lang="en-US" altLang="zh-CN" sz="24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网络安全</a:t>
            </a:r>
            <a:r>
              <a:rPr lang="zh-CN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防护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黑体" pitchFamily="2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黑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以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维普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数据库为例演示</a:t>
            </a:r>
            <a:r>
              <a:rPr lang="zh-CN" altLang="zh-CN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endParaRPr lang="zh-CN" altLang="zh-CN" sz="2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50000"/>
              </a:lnSpc>
            </a:pP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 </a:t>
            </a:r>
            <a:r>
              <a:rPr lang="zh-CN" altLang="en-US" sz="36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论文写作中的文献检索示例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716474"/>
            <a:ext cx="792961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：检索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2000~2013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年、武汉大学、谭力文教授所指导的有关论文</a:t>
            </a:r>
            <a:endParaRPr lang="en-US" altLang="zh-CN" sz="28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黑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黑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以学位论文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万方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数据库</a:t>
            </a:r>
            <a:r>
              <a:rPr lang="zh-CN" altLang="en-US" sz="2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为例演示</a:t>
            </a:r>
            <a:r>
              <a:rPr lang="zh-CN" altLang="zh-CN" sz="2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endParaRPr lang="zh-CN" altLang="zh-CN" sz="2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9473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检索方法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中国知网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716474"/>
            <a:ext cx="79296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、文献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一站式获取文献（含期刊、硕博论文）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、期刊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、硕博论文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以目前热点的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“创建文明城市”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作为关键词检索举列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219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检索方法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中国知网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716474"/>
            <a:ext cx="79296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、基本检索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站式检索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多字段、多种限定检索条件（年份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作者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单位等）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、专业检索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输入专业检索语表达式，从海量文献中，定位本学科文献，使文献阅读紧绕主题。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、科研基金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输入基金名称，读者可以了解国家对这一领域的科研投入如何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、句子检索</a:t>
            </a: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输入在全文中的一句或一段话</a:t>
            </a:r>
            <a:endParaRPr lang="en-US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5747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检索方法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中国知网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379672" y="1268760"/>
            <a:ext cx="79296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排序类别、排序数量引读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2646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99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ChangeArrowheads="1"/>
          </p:cNvSpPr>
          <p:nvPr/>
        </p:nvSpPr>
        <p:spPr bwMode="auto">
          <a:xfrm>
            <a:off x="0" y="0"/>
            <a:ext cx="9139238" cy="46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100000"/>
              <a:buFont typeface="Times New Roman" pitchFamily="18" charset="0"/>
              <a:buNone/>
            </a:pPr>
            <a:endParaRPr lang="zh-CN" altLang="en-US" sz="1800" b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927100" y="2779713"/>
            <a:ext cx="3511550" cy="2944812"/>
            <a:chOff x="0" y="0"/>
            <a:chExt cx="2212" cy="1855"/>
          </a:xfrm>
        </p:grpSpPr>
        <p:pic>
          <p:nvPicPr>
            <p:cNvPr id="59604" name="Oval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12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605" name="Text Box 5"/>
            <p:cNvSpPr txBox="1">
              <a:spLocks noChangeArrowheads="1"/>
            </p:cNvSpPr>
            <p:nvPr/>
          </p:nvSpPr>
          <p:spPr bwMode="auto">
            <a:xfrm>
              <a:off x="326" y="274"/>
              <a:ext cx="1559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华文楷体" pitchFamily="2" charset="-122"/>
                  <a:ea typeface="华文楷体" pitchFamily="2" charset="-122"/>
                </a:defRPr>
              </a:lvl9pPr>
            </a:lstStyle>
            <a:p>
              <a:pPr eaLnBrk="1" hangingPunct="1"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</p:grpSp>
      <p:sp>
        <p:nvSpPr>
          <p:cNvPr id="59396" name="Oval 3"/>
          <p:cNvSpPr>
            <a:spLocks noChangeArrowheads="1"/>
          </p:cNvSpPr>
          <p:nvPr/>
        </p:nvSpPr>
        <p:spPr bwMode="auto">
          <a:xfrm>
            <a:off x="1931988" y="3214688"/>
            <a:ext cx="2214562" cy="2071687"/>
          </a:xfrm>
          <a:prstGeom prst="ellipse">
            <a:avLst/>
          </a:prstGeom>
          <a:solidFill>
            <a:srgbClr val="0070C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SzPct val="100000"/>
              <a:buFont typeface="Times New Roman" pitchFamily="18" charset="0"/>
              <a:buNone/>
            </a:pPr>
            <a:endParaRPr lang="zh-CN" altLang="en-US" sz="1800" b="0">
              <a:solidFill>
                <a:schemeClr val="bg1"/>
              </a:solidFill>
            </a:endParaRPr>
          </a:p>
        </p:txBody>
      </p:sp>
      <p:sp>
        <p:nvSpPr>
          <p:cNvPr id="59397" name="Oval 9"/>
          <p:cNvSpPr>
            <a:spLocks noChangeArrowheads="1"/>
          </p:cNvSpPr>
          <p:nvPr/>
        </p:nvSpPr>
        <p:spPr bwMode="auto">
          <a:xfrm>
            <a:off x="2574925" y="3714750"/>
            <a:ext cx="1357313" cy="1285875"/>
          </a:xfrm>
          <a:prstGeom prst="ellipse">
            <a:avLst/>
          </a:prstGeom>
          <a:solidFill>
            <a:srgbClr val="0070C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SzPct val="100000"/>
              <a:buFont typeface="Times New Roman" pitchFamily="18" charset="0"/>
              <a:buNone/>
            </a:pPr>
            <a:endParaRPr lang="zh-CN" altLang="en-US" sz="1800" b="0">
              <a:solidFill>
                <a:schemeClr val="bg1"/>
              </a:solidFill>
            </a:endParaRPr>
          </a:p>
        </p:txBody>
      </p:sp>
      <p:grpSp>
        <p:nvGrpSpPr>
          <p:cNvPr id="59398" name="Group 8"/>
          <p:cNvGrpSpPr>
            <a:grpSpLocks/>
          </p:cNvGrpSpPr>
          <p:nvPr/>
        </p:nvGrpSpPr>
        <p:grpSpPr bwMode="auto">
          <a:xfrm>
            <a:off x="4289425" y="3929063"/>
            <a:ext cx="928688" cy="1071562"/>
            <a:chOff x="0" y="0"/>
            <a:chExt cx="1146175" cy="1361680"/>
          </a:xfrm>
        </p:grpSpPr>
        <p:sp>
          <p:nvSpPr>
            <p:cNvPr id="59578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79" name="Picture 72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80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D2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81" name="Picture 74" descr="light_shad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582" name="Group 13"/>
            <p:cNvGrpSpPr>
              <a:grpSpLocks/>
            </p:cNvGrpSpPr>
            <p:nvPr/>
          </p:nvGrpSpPr>
          <p:grpSpPr bwMode="auto">
            <a:xfrm rot="-3733502" flipH="1" flipV="1">
              <a:off x="354885" y="772652"/>
              <a:ext cx="957198" cy="221466"/>
              <a:chOff x="0" y="0"/>
              <a:chExt cx="904" cy="236"/>
            </a:xfrm>
          </p:grpSpPr>
          <p:grpSp>
            <p:nvGrpSpPr>
              <p:cNvPr id="59594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600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601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602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603" name="AutoShape 80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95" name="Group 19"/>
              <p:cNvGrpSpPr>
                <a:grpSpLocks/>
              </p:cNvGrpSpPr>
              <p:nvPr/>
            </p:nvGrpSpPr>
            <p:grpSpPr bwMode="auto">
              <a:xfrm rot="1353540">
                <a:off x="162" y="50"/>
                <a:ext cx="742" cy="186"/>
                <a:chOff x="0" y="0"/>
                <a:chExt cx="1118" cy="279"/>
              </a:xfrm>
            </p:grpSpPr>
            <p:sp>
              <p:nvSpPr>
                <p:cNvPr id="59596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97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98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99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9583" name="Group 24"/>
            <p:cNvGrpSpPr>
              <a:grpSpLocks/>
            </p:cNvGrpSpPr>
            <p:nvPr/>
          </p:nvGrpSpPr>
          <p:grpSpPr bwMode="auto">
            <a:xfrm rot="-3733502" flipH="1" flipV="1">
              <a:off x="471088" y="787246"/>
              <a:ext cx="847280" cy="193673"/>
              <a:chOff x="0" y="0"/>
              <a:chExt cx="904" cy="236"/>
            </a:xfrm>
          </p:grpSpPr>
          <p:grpSp>
            <p:nvGrpSpPr>
              <p:cNvPr id="59584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590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91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92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93" name="AutoShape 91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85" name="Group 30"/>
              <p:cNvGrpSpPr>
                <a:grpSpLocks/>
              </p:cNvGrpSpPr>
              <p:nvPr/>
            </p:nvGrpSpPr>
            <p:grpSpPr bwMode="auto">
              <a:xfrm rot="1353540">
                <a:off x="162" y="50"/>
                <a:ext cx="742" cy="186"/>
                <a:chOff x="0" y="0"/>
                <a:chExt cx="1118" cy="279"/>
              </a:xfrm>
            </p:grpSpPr>
            <p:sp>
              <p:nvSpPr>
                <p:cNvPr id="59586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87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88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89" name="AutoShape 96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9399" name="Group 35"/>
          <p:cNvGrpSpPr>
            <a:grpSpLocks/>
          </p:cNvGrpSpPr>
          <p:nvPr/>
        </p:nvGrpSpPr>
        <p:grpSpPr bwMode="auto">
          <a:xfrm>
            <a:off x="3932238" y="2714625"/>
            <a:ext cx="928687" cy="1071563"/>
            <a:chOff x="0" y="0"/>
            <a:chExt cx="1146175" cy="1361499"/>
          </a:xfrm>
        </p:grpSpPr>
        <p:sp>
          <p:nvSpPr>
            <p:cNvPr id="59552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53" name="Picture 72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4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55" name="Picture 74" descr="light_shad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556" name="Group 40"/>
            <p:cNvGrpSpPr>
              <a:grpSpLocks/>
            </p:cNvGrpSpPr>
            <p:nvPr/>
          </p:nvGrpSpPr>
          <p:grpSpPr bwMode="auto">
            <a:xfrm rot="-3733502" flipH="1" flipV="1">
              <a:off x="355165" y="773118"/>
              <a:ext cx="956139" cy="221466"/>
              <a:chOff x="0" y="0"/>
              <a:chExt cx="903" cy="236"/>
            </a:xfrm>
          </p:grpSpPr>
          <p:grpSp>
            <p:nvGrpSpPr>
              <p:cNvPr id="59568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574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75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76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77" name="AutoShape 80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69" name="Group 46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59570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71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72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73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9557" name="Group 51"/>
            <p:cNvGrpSpPr>
              <a:grpSpLocks/>
            </p:cNvGrpSpPr>
            <p:nvPr/>
          </p:nvGrpSpPr>
          <p:grpSpPr bwMode="auto">
            <a:xfrm rot="-3733502" flipH="1" flipV="1">
              <a:off x="471336" y="787665"/>
              <a:ext cx="846344" cy="193673"/>
              <a:chOff x="0" y="0"/>
              <a:chExt cx="903" cy="236"/>
            </a:xfrm>
          </p:grpSpPr>
          <p:grpSp>
            <p:nvGrpSpPr>
              <p:cNvPr id="59558" name="Group 52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564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65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66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67" name="AutoShape 91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59" name="Group 57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59560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61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62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63" name="AutoShape 96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9400" name="Line 4"/>
          <p:cNvSpPr>
            <a:spLocks noChangeShapeType="1"/>
          </p:cNvSpPr>
          <p:nvPr/>
        </p:nvSpPr>
        <p:spPr bwMode="auto">
          <a:xfrm>
            <a:off x="1431925" y="4071938"/>
            <a:ext cx="1500188" cy="142875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1" name="Line 5"/>
          <p:cNvSpPr>
            <a:spLocks noChangeShapeType="1"/>
          </p:cNvSpPr>
          <p:nvPr/>
        </p:nvSpPr>
        <p:spPr bwMode="auto">
          <a:xfrm>
            <a:off x="2432050" y="2857500"/>
            <a:ext cx="714375" cy="1214438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2" name="Line 7"/>
          <p:cNvSpPr>
            <a:spLocks noChangeShapeType="1"/>
          </p:cNvSpPr>
          <p:nvPr/>
        </p:nvSpPr>
        <p:spPr bwMode="auto">
          <a:xfrm flipH="1">
            <a:off x="3330575" y="4895850"/>
            <a:ext cx="15875" cy="541338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3" name="Line 8"/>
          <p:cNvSpPr>
            <a:spLocks noChangeShapeType="1"/>
          </p:cNvSpPr>
          <p:nvPr/>
        </p:nvSpPr>
        <p:spPr bwMode="auto">
          <a:xfrm flipV="1">
            <a:off x="3575050" y="3357563"/>
            <a:ext cx="642938" cy="785812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4" name="Line 5"/>
          <p:cNvSpPr>
            <a:spLocks noChangeShapeType="1"/>
          </p:cNvSpPr>
          <p:nvPr/>
        </p:nvSpPr>
        <p:spPr bwMode="auto">
          <a:xfrm flipV="1">
            <a:off x="1431925" y="4572000"/>
            <a:ext cx="1571625" cy="785813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405" name="Group 68"/>
          <p:cNvGrpSpPr>
            <a:grpSpLocks/>
          </p:cNvGrpSpPr>
          <p:nvPr/>
        </p:nvGrpSpPr>
        <p:grpSpPr bwMode="auto">
          <a:xfrm>
            <a:off x="717550" y="3505200"/>
            <a:ext cx="928688" cy="1071563"/>
            <a:chOff x="0" y="0"/>
            <a:chExt cx="1146175" cy="1361499"/>
          </a:xfrm>
        </p:grpSpPr>
        <p:sp>
          <p:nvSpPr>
            <p:cNvPr id="59526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27" name="Picture 72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28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29" name="Picture 74" descr="light_shad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530" name="Group 73"/>
            <p:cNvGrpSpPr>
              <a:grpSpLocks/>
            </p:cNvGrpSpPr>
            <p:nvPr/>
          </p:nvGrpSpPr>
          <p:grpSpPr bwMode="auto">
            <a:xfrm rot="-3733502" flipH="1" flipV="1">
              <a:off x="355730" y="774059"/>
              <a:ext cx="954022" cy="221466"/>
              <a:chOff x="0" y="0"/>
              <a:chExt cx="901" cy="236"/>
            </a:xfrm>
          </p:grpSpPr>
          <p:grpSp>
            <p:nvGrpSpPr>
              <p:cNvPr id="59542" name="Group 74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548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49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50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51" name="AutoShape 80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43" name="Group 79"/>
              <p:cNvGrpSpPr>
                <a:grpSpLocks/>
              </p:cNvGrpSpPr>
              <p:nvPr/>
            </p:nvGrpSpPr>
            <p:grpSpPr bwMode="auto">
              <a:xfrm rot="1353540">
                <a:off x="159" y="50"/>
                <a:ext cx="742" cy="186"/>
                <a:chOff x="0" y="0"/>
                <a:chExt cx="1118" cy="279"/>
              </a:xfrm>
            </p:grpSpPr>
            <p:sp>
              <p:nvSpPr>
                <p:cNvPr id="59544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45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46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47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9531" name="Group 84"/>
            <p:cNvGrpSpPr>
              <a:grpSpLocks/>
            </p:cNvGrpSpPr>
            <p:nvPr/>
          </p:nvGrpSpPr>
          <p:grpSpPr bwMode="auto">
            <a:xfrm rot="-3733502" flipH="1" flipV="1">
              <a:off x="471834" y="788498"/>
              <a:ext cx="844471" cy="193673"/>
              <a:chOff x="0" y="0"/>
              <a:chExt cx="901" cy="236"/>
            </a:xfrm>
          </p:grpSpPr>
          <p:grpSp>
            <p:nvGrpSpPr>
              <p:cNvPr id="59532" name="Group 85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538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39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40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41" name="AutoShape 91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33" name="Group 90"/>
              <p:cNvGrpSpPr>
                <a:grpSpLocks/>
              </p:cNvGrpSpPr>
              <p:nvPr/>
            </p:nvGrpSpPr>
            <p:grpSpPr bwMode="auto">
              <a:xfrm rot="1353540">
                <a:off x="159" y="50"/>
                <a:ext cx="742" cy="186"/>
                <a:chOff x="0" y="0"/>
                <a:chExt cx="1118" cy="279"/>
              </a:xfrm>
            </p:grpSpPr>
            <p:sp>
              <p:nvSpPr>
                <p:cNvPr id="59534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35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36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37" name="AutoShape 96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9406" name="Group 149"/>
          <p:cNvGrpSpPr>
            <a:grpSpLocks/>
          </p:cNvGrpSpPr>
          <p:nvPr/>
        </p:nvGrpSpPr>
        <p:grpSpPr bwMode="auto">
          <a:xfrm>
            <a:off x="1789113" y="2276475"/>
            <a:ext cx="928687" cy="1071563"/>
            <a:chOff x="0" y="0"/>
            <a:chExt cx="1146175" cy="1361680"/>
          </a:xfrm>
        </p:grpSpPr>
        <p:sp>
          <p:nvSpPr>
            <p:cNvPr id="59500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01" name="Picture 72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02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DE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503" name="Picture 74" descr="light_shad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504" name="Group 154"/>
            <p:cNvGrpSpPr>
              <a:grpSpLocks/>
            </p:cNvGrpSpPr>
            <p:nvPr/>
          </p:nvGrpSpPr>
          <p:grpSpPr bwMode="auto">
            <a:xfrm rot="-3733502" flipH="1" flipV="1">
              <a:off x="355730" y="774059"/>
              <a:ext cx="954022" cy="221466"/>
              <a:chOff x="0" y="0"/>
              <a:chExt cx="901" cy="236"/>
            </a:xfrm>
          </p:grpSpPr>
          <p:grpSp>
            <p:nvGrpSpPr>
              <p:cNvPr id="59516" name="Group 155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522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23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24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25" name="AutoShape 80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17" name="Group 160"/>
              <p:cNvGrpSpPr>
                <a:grpSpLocks/>
              </p:cNvGrpSpPr>
              <p:nvPr/>
            </p:nvGrpSpPr>
            <p:grpSpPr bwMode="auto">
              <a:xfrm rot="1353540">
                <a:off x="159" y="50"/>
                <a:ext cx="742" cy="186"/>
                <a:chOff x="0" y="0"/>
                <a:chExt cx="1118" cy="279"/>
              </a:xfrm>
            </p:grpSpPr>
            <p:sp>
              <p:nvSpPr>
                <p:cNvPr id="59518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19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20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21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9505" name="Group 165"/>
            <p:cNvGrpSpPr>
              <a:grpSpLocks/>
            </p:cNvGrpSpPr>
            <p:nvPr/>
          </p:nvGrpSpPr>
          <p:grpSpPr bwMode="auto">
            <a:xfrm rot="-3733502" flipH="1" flipV="1">
              <a:off x="471839" y="788495"/>
              <a:ext cx="844470" cy="193673"/>
              <a:chOff x="0" y="0"/>
              <a:chExt cx="901" cy="236"/>
            </a:xfrm>
          </p:grpSpPr>
          <p:grpSp>
            <p:nvGrpSpPr>
              <p:cNvPr id="59506" name="Group 166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512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13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14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15" name="AutoShape 91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507" name="Group 171"/>
              <p:cNvGrpSpPr>
                <a:grpSpLocks/>
              </p:cNvGrpSpPr>
              <p:nvPr/>
            </p:nvGrpSpPr>
            <p:grpSpPr bwMode="auto">
              <a:xfrm rot="1353540">
                <a:off x="159" y="50"/>
                <a:ext cx="742" cy="186"/>
                <a:chOff x="0" y="0"/>
                <a:chExt cx="1118" cy="279"/>
              </a:xfrm>
            </p:grpSpPr>
            <p:sp>
              <p:nvSpPr>
                <p:cNvPr id="59508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09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10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511" name="AutoShape 96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9407" name="Group 176"/>
          <p:cNvGrpSpPr>
            <a:grpSpLocks/>
          </p:cNvGrpSpPr>
          <p:nvPr/>
        </p:nvGrpSpPr>
        <p:grpSpPr bwMode="auto">
          <a:xfrm>
            <a:off x="717550" y="5000625"/>
            <a:ext cx="928688" cy="1071563"/>
            <a:chOff x="0" y="0"/>
            <a:chExt cx="1146175" cy="1361680"/>
          </a:xfrm>
        </p:grpSpPr>
        <p:sp>
          <p:nvSpPr>
            <p:cNvPr id="59474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475" name="Picture 72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76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D2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477" name="Picture 74" descr="light_shad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78" name="Group 181"/>
            <p:cNvGrpSpPr>
              <a:grpSpLocks/>
            </p:cNvGrpSpPr>
            <p:nvPr/>
          </p:nvGrpSpPr>
          <p:grpSpPr bwMode="auto">
            <a:xfrm rot="-3733502" flipH="1" flipV="1">
              <a:off x="355165" y="773118"/>
              <a:ext cx="956139" cy="221466"/>
              <a:chOff x="0" y="0"/>
              <a:chExt cx="903" cy="236"/>
            </a:xfrm>
          </p:grpSpPr>
          <p:grpSp>
            <p:nvGrpSpPr>
              <p:cNvPr id="59490" name="Group 182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496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97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98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99" name="AutoShape 80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491" name="Group 187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59492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93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94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95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9479" name="Group 192"/>
            <p:cNvGrpSpPr>
              <a:grpSpLocks/>
            </p:cNvGrpSpPr>
            <p:nvPr/>
          </p:nvGrpSpPr>
          <p:grpSpPr bwMode="auto">
            <a:xfrm rot="-3733502" flipH="1" flipV="1">
              <a:off x="471336" y="787665"/>
              <a:ext cx="846344" cy="193673"/>
              <a:chOff x="0" y="0"/>
              <a:chExt cx="903" cy="236"/>
            </a:xfrm>
          </p:grpSpPr>
          <p:grpSp>
            <p:nvGrpSpPr>
              <p:cNvPr id="59480" name="Group 193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486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87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88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89" name="AutoShape 91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481" name="Group 198"/>
              <p:cNvGrpSpPr>
                <a:grpSpLocks/>
              </p:cNvGrpSpPr>
              <p:nvPr/>
            </p:nvGrpSpPr>
            <p:grpSpPr bwMode="auto">
              <a:xfrm rot="1353540">
                <a:off x="161" y="50"/>
                <a:ext cx="742" cy="186"/>
                <a:chOff x="0" y="0"/>
                <a:chExt cx="1118" cy="279"/>
              </a:xfrm>
            </p:grpSpPr>
            <p:sp>
              <p:nvSpPr>
                <p:cNvPr id="59482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83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84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85" name="AutoShape 96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9408" name="TextBox 35"/>
          <p:cNvSpPr txBox="1">
            <a:spLocks noChangeArrowheads="1"/>
          </p:cNvSpPr>
          <p:nvPr/>
        </p:nvSpPr>
        <p:spPr bwMode="auto">
          <a:xfrm>
            <a:off x="788988" y="3643313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zh-CN" altLang="en-US" sz="14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同被引文献</a:t>
            </a:r>
          </a:p>
        </p:txBody>
      </p:sp>
      <p:sp>
        <p:nvSpPr>
          <p:cNvPr id="59409" name="TextBox 36"/>
          <p:cNvSpPr txBox="1">
            <a:spLocks noChangeArrowheads="1"/>
          </p:cNvSpPr>
          <p:nvPr/>
        </p:nvSpPr>
        <p:spPr bwMode="auto">
          <a:xfrm>
            <a:off x="1931988" y="2428875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zh-CN" altLang="en-US" sz="14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参考文献</a:t>
            </a:r>
          </a:p>
        </p:txBody>
      </p:sp>
      <p:sp>
        <p:nvSpPr>
          <p:cNvPr id="59410" name="TextBox 37"/>
          <p:cNvSpPr txBox="1">
            <a:spLocks noChangeArrowheads="1"/>
          </p:cNvSpPr>
          <p:nvPr/>
        </p:nvSpPr>
        <p:spPr bwMode="auto">
          <a:xfrm>
            <a:off x="4146550" y="2928938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zh-CN" altLang="en-US" sz="1400" b="0">
                <a:solidFill>
                  <a:srgbClr val="003E2F"/>
                </a:solidFill>
                <a:latin typeface="微软雅黑" pitchFamily="34" charset="-122"/>
                <a:ea typeface="微软雅黑" pitchFamily="34" charset="-122"/>
              </a:rPr>
              <a:t>引证文献</a:t>
            </a:r>
          </a:p>
        </p:txBody>
      </p:sp>
      <p:sp>
        <p:nvSpPr>
          <p:cNvPr id="59411" name="TextBox 40"/>
          <p:cNvSpPr txBox="1">
            <a:spLocks noChangeArrowheads="1"/>
          </p:cNvSpPr>
          <p:nvPr/>
        </p:nvSpPr>
        <p:spPr bwMode="auto">
          <a:xfrm>
            <a:off x="4503738" y="4071938"/>
            <a:ext cx="714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zh-CN" altLang="en-US" sz="1400" b="0">
                <a:solidFill>
                  <a:srgbClr val="003E2F"/>
                </a:solidFill>
                <a:latin typeface="微软雅黑" pitchFamily="34" charset="-122"/>
                <a:ea typeface="微软雅黑" pitchFamily="34" charset="-122"/>
              </a:rPr>
              <a:t>二级参考文献</a:t>
            </a:r>
          </a:p>
        </p:txBody>
      </p:sp>
      <p:sp>
        <p:nvSpPr>
          <p:cNvPr id="59412" name="TextBox 42"/>
          <p:cNvSpPr txBox="1">
            <a:spLocks noChangeArrowheads="1"/>
          </p:cNvSpPr>
          <p:nvPr/>
        </p:nvSpPr>
        <p:spPr bwMode="auto">
          <a:xfrm>
            <a:off x="931863" y="514350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zh-CN" altLang="en-US" sz="14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共引文献</a:t>
            </a:r>
          </a:p>
        </p:txBody>
      </p:sp>
      <p:sp>
        <p:nvSpPr>
          <p:cNvPr id="59413" name="Line 7"/>
          <p:cNvSpPr>
            <a:spLocks noChangeShapeType="1"/>
          </p:cNvSpPr>
          <p:nvPr/>
        </p:nvSpPr>
        <p:spPr bwMode="auto">
          <a:xfrm>
            <a:off x="3717925" y="4357688"/>
            <a:ext cx="785813" cy="71437"/>
          </a:xfrm>
          <a:prstGeom prst="line">
            <a:avLst/>
          </a:prstGeom>
          <a:noFill/>
          <a:ln w="19050">
            <a:solidFill>
              <a:srgbClr val="FFBD5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9414" name="Group 212"/>
          <p:cNvGrpSpPr>
            <a:grpSpLocks/>
          </p:cNvGrpSpPr>
          <p:nvPr/>
        </p:nvGrpSpPr>
        <p:grpSpPr bwMode="auto">
          <a:xfrm>
            <a:off x="2789238" y="3857625"/>
            <a:ext cx="1000125" cy="1214438"/>
            <a:chOff x="0" y="0"/>
            <a:chExt cx="1146175" cy="1361618"/>
          </a:xfrm>
        </p:grpSpPr>
        <p:sp>
          <p:nvSpPr>
            <p:cNvPr id="59449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450" name="Picture 72" descr="circuler_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1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grpSp>
          <p:nvGrpSpPr>
            <p:cNvPr id="59452" name="Group 216"/>
            <p:cNvGrpSpPr>
              <a:grpSpLocks/>
            </p:cNvGrpSpPr>
            <p:nvPr/>
          </p:nvGrpSpPr>
          <p:grpSpPr bwMode="auto">
            <a:xfrm rot="-3733502" flipH="1" flipV="1">
              <a:off x="356011" y="774525"/>
              <a:ext cx="952963" cy="221466"/>
              <a:chOff x="0" y="0"/>
              <a:chExt cx="900" cy="236"/>
            </a:xfrm>
          </p:grpSpPr>
          <p:grpSp>
            <p:nvGrpSpPr>
              <p:cNvPr id="59464" name="Group 217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470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71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72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73" name="AutoShape 80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465" name="Group 222"/>
              <p:cNvGrpSpPr>
                <a:grpSpLocks/>
              </p:cNvGrpSpPr>
              <p:nvPr/>
            </p:nvGrpSpPr>
            <p:grpSpPr bwMode="auto">
              <a:xfrm rot="1353540">
                <a:off x="158" y="50"/>
                <a:ext cx="742" cy="186"/>
                <a:chOff x="0" y="0"/>
                <a:chExt cx="1118" cy="279"/>
              </a:xfrm>
            </p:grpSpPr>
            <p:sp>
              <p:nvSpPr>
                <p:cNvPr id="59466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67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68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69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9453" name="Group 227"/>
            <p:cNvGrpSpPr>
              <a:grpSpLocks/>
            </p:cNvGrpSpPr>
            <p:nvPr/>
          </p:nvGrpSpPr>
          <p:grpSpPr bwMode="auto">
            <a:xfrm rot="-3733502" flipH="1" flipV="1">
              <a:off x="472089" y="788910"/>
              <a:ext cx="843533" cy="193673"/>
              <a:chOff x="0" y="0"/>
              <a:chExt cx="900" cy="236"/>
            </a:xfrm>
          </p:grpSpPr>
          <p:grpSp>
            <p:nvGrpSpPr>
              <p:cNvPr id="59454" name="Group 228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460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61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62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63" name="AutoShape 91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455" name="Group 233"/>
              <p:cNvGrpSpPr>
                <a:grpSpLocks/>
              </p:cNvGrpSpPr>
              <p:nvPr/>
            </p:nvGrpSpPr>
            <p:grpSpPr bwMode="auto">
              <a:xfrm rot="1353540">
                <a:off x="158" y="50"/>
                <a:ext cx="742" cy="186"/>
                <a:chOff x="0" y="0"/>
                <a:chExt cx="1118" cy="279"/>
              </a:xfrm>
            </p:grpSpPr>
            <p:sp>
              <p:nvSpPr>
                <p:cNvPr id="59456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57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58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59" name="AutoShape 96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9415" name="Group 238"/>
          <p:cNvGrpSpPr>
            <a:grpSpLocks/>
          </p:cNvGrpSpPr>
          <p:nvPr/>
        </p:nvGrpSpPr>
        <p:grpSpPr bwMode="auto">
          <a:xfrm>
            <a:off x="2789238" y="3857625"/>
            <a:ext cx="1038225" cy="1027113"/>
            <a:chOff x="0" y="0"/>
            <a:chExt cx="709" cy="708"/>
          </a:xfrm>
        </p:grpSpPr>
        <p:sp>
          <p:nvSpPr>
            <p:cNvPr id="59447" name="Oval 61"/>
            <p:cNvSpPr>
              <a:spLocks noChangeArrowheads="1"/>
            </p:cNvSpPr>
            <p:nvPr/>
          </p:nvSpPr>
          <p:spPr bwMode="auto">
            <a:xfrm>
              <a:off x="0" y="0"/>
              <a:ext cx="709" cy="708"/>
            </a:xfrm>
            <a:prstGeom prst="ellipse">
              <a:avLst/>
            </a:prstGeom>
            <a:gradFill rotWithShape="1">
              <a:gsLst>
                <a:gs pos="0">
                  <a:srgbClr val="6BA1C5"/>
                </a:gs>
                <a:gs pos="100000">
                  <a:srgbClr val="314A5A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SzPct val="100000"/>
                <a:buFont typeface="Times New Roman" pitchFamily="18" charset="0"/>
                <a:buNone/>
              </a:pPr>
              <a:endParaRPr lang="zh-CN" altLang="en-US" sz="1400" b="0">
                <a:solidFill>
                  <a:srgbClr val="FFFFFF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sp>
          <p:nvSpPr>
            <p:cNvPr id="59448" name="Oval 62"/>
            <p:cNvSpPr>
              <a:spLocks noChangeArrowheads="1"/>
            </p:cNvSpPr>
            <p:nvPr/>
          </p:nvSpPr>
          <p:spPr bwMode="auto">
            <a:xfrm>
              <a:off x="146" y="49"/>
              <a:ext cx="163" cy="17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</p:grpSp>
      <p:sp>
        <p:nvSpPr>
          <p:cNvPr id="59416" name="TextBox 43"/>
          <p:cNvSpPr txBox="1">
            <a:spLocks noChangeArrowheads="1"/>
          </p:cNvSpPr>
          <p:nvPr/>
        </p:nvSpPr>
        <p:spPr bwMode="auto">
          <a:xfrm>
            <a:off x="2860675" y="4143375"/>
            <a:ext cx="85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</a:pPr>
            <a:r>
              <a:rPr lang="zh-CN" altLang="en-US"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</a:p>
          <a:p>
            <a:pPr algn="ctr" eaLnBrk="1" hangingPunct="1">
              <a:buSzPct val="100000"/>
              <a:buFont typeface="Times New Roman" pitchFamily="18" charset="0"/>
              <a:buNone/>
            </a:pPr>
            <a:r>
              <a:rPr lang="zh-CN" altLang="en-US"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文献</a:t>
            </a:r>
          </a:p>
        </p:txBody>
      </p:sp>
      <p:grpSp>
        <p:nvGrpSpPr>
          <p:cNvPr id="59417" name="Group 95"/>
          <p:cNvGrpSpPr>
            <a:grpSpLocks/>
          </p:cNvGrpSpPr>
          <p:nvPr/>
        </p:nvGrpSpPr>
        <p:grpSpPr bwMode="auto">
          <a:xfrm>
            <a:off x="2986088" y="5499100"/>
            <a:ext cx="928687" cy="1071563"/>
            <a:chOff x="0" y="0"/>
            <a:chExt cx="1146175" cy="1361499"/>
          </a:xfrm>
        </p:grpSpPr>
        <p:sp>
          <p:nvSpPr>
            <p:cNvPr id="59421" name="Oval 70"/>
            <p:cNvSpPr>
              <a:spLocks noChangeArrowheads="1"/>
            </p:cNvSpPr>
            <p:nvPr/>
          </p:nvSpPr>
          <p:spPr bwMode="auto">
            <a:xfrm>
              <a:off x="0" y="0"/>
              <a:ext cx="1146175" cy="1154113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422" name="Picture 72" descr="circuler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1072543" cy="10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3" name="Oval 73"/>
            <p:cNvSpPr>
              <a:spLocks noChangeArrowheads="1"/>
            </p:cNvSpPr>
            <p:nvPr/>
          </p:nvSpPr>
          <p:spPr bwMode="auto">
            <a:xfrm>
              <a:off x="34925" y="30163"/>
              <a:ext cx="1079500" cy="108145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SzPct val="100000"/>
                <a:buFont typeface="Times New Roman" pitchFamily="18" charset="0"/>
                <a:buNone/>
              </a:pPr>
              <a:endParaRPr lang="zh-CN" altLang="en-US" sz="1800" b="0">
                <a:solidFill>
                  <a:schemeClr val="bg1"/>
                </a:solidFill>
              </a:endParaRPr>
            </a:p>
          </p:txBody>
        </p:sp>
        <p:pic>
          <p:nvPicPr>
            <p:cNvPr id="59424" name="Picture 74" descr="light_shadow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auto">
            <a:xfrm>
              <a:off x="45361" y="75176"/>
              <a:ext cx="790783" cy="67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425" name="Group 100"/>
            <p:cNvGrpSpPr>
              <a:grpSpLocks/>
            </p:cNvGrpSpPr>
            <p:nvPr/>
          </p:nvGrpSpPr>
          <p:grpSpPr bwMode="auto">
            <a:xfrm rot="-3733502" flipH="1" flipV="1">
              <a:off x="355446" y="773589"/>
              <a:ext cx="955081" cy="221466"/>
              <a:chOff x="0" y="0"/>
              <a:chExt cx="902" cy="236"/>
            </a:xfrm>
          </p:grpSpPr>
          <p:grpSp>
            <p:nvGrpSpPr>
              <p:cNvPr id="59437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443" name="AutoShape 77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44" name="AutoShape 78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45" name="AutoShape 79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46" name="AutoShape 80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438" name="Group 106"/>
              <p:cNvGrpSpPr>
                <a:grpSpLocks/>
              </p:cNvGrpSpPr>
              <p:nvPr/>
            </p:nvGrpSpPr>
            <p:grpSpPr bwMode="auto">
              <a:xfrm rot="1353540">
                <a:off x="160" y="50"/>
                <a:ext cx="742" cy="186"/>
                <a:chOff x="0" y="0"/>
                <a:chExt cx="1118" cy="279"/>
              </a:xfrm>
            </p:grpSpPr>
            <p:sp>
              <p:nvSpPr>
                <p:cNvPr id="59439" name="AutoShape 82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40" name="AutoShape 83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41" name="AutoShape 84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42" name="AutoShape 85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9426" name="Group 111"/>
            <p:cNvGrpSpPr>
              <a:grpSpLocks/>
            </p:cNvGrpSpPr>
            <p:nvPr/>
          </p:nvGrpSpPr>
          <p:grpSpPr bwMode="auto">
            <a:xfrm rot="-3733502" flipH="1" flipV="1">
              <a:off x="471584" y="788083"/>
              <a:ext cx="845408" cy="193673"/>
              <a:chOff x="0" y="0"/>
              <a:chExt cx="902" cy="236"/>
            </a:xfrm>
          </p:grpSpPr>
          <p:grpSp>
            <p:nvGrpSpPr>
              <p:cNvPr id="59427" name="Group 112"/>
              <p:cNvGrpSpPr>
                <a:grpSpLocks/>
              </p:cNvGrpSpPr>
              <p:nvPr/>
            </p:nvGrpSpPr>
            <p:grpSpPr bwMode="auto">
              <a:xfrm>
                <a:off x="0" y="0"/>
                <a:ext cx="742" cy="186"/>
                <a:chOff x="0" y="0"/>
                <a:chExt cx="1118" cy="279"/>
              </a:xfrm>
            </p:grpSpPr>
            <p:sp>
              <p:nvSpPr>
                <p:cNvPr id="59433" name="AutoShape 88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34" name="AutoShape 89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35" name="AutoShape 90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36" name="AutoShape 91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428" name="Group 117"/>
              <p:cNvGrpSpPr>
                <a:grpSpLocks/>
              </p:cNvGrpSpPr>
              <p:nvPr/>
            </p:nvGrpSpPr>
            <p:grpSpPr bwMode="auto">
              <a:xfrm rot="1353540">
                <a:off x="160" y="50"/>
                <a:ext cx="742" cy="186"/>
                <a:chOff x="0" y="0"/>
                <a:chExt cx="1118" cy="279"/>
              </a:xfrm>
            </p:grpSpPr>
            <p:sp>
              <p:nvSpPr>
                <p:cNvPr id="59429" name="AutoShape 93"/>
                <p:cNvSpPr>
                  <a:spLocks noChangeArrowheads="1"/>
                </p:cNvSpPr>
                <p:nvPr/>
              </p:nvSpPr>
              <p:spPr bwMode="auto"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30" name="AutoShape 94"/>
                <p:cNvSpPr>
                  <a:spLocks noChangeArrowheads="1"/>
                </p:cNvSpPr>
                <p:nvPr/>
              </p:nvSpPr>
              <p:spPr bwMode="auto"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31" name="AutoShape 95"/>
                <p:cNvSpPr>
                  <a:spLocks noChangeArrowheads="1"/>
                </p:cNvSpPr>
                <p:nvPr/>
              </p:nvSpPr>
              <p:spPr bwMode="auto"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432" name="AutoShape 96"/>
                <p:cNvSpPr>
                  <a:spLocks noChangeArrowheads="1"/>
                </p:cNvSpPr>
                <p:nvPr/>
              </p:nvSpPr>
              <p:spPr bwMode="auto"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buSzPct val="100000"/>
                    <a:buFont typeface="Times New Roman" pitchFamily="18" charset="0"/>
                    <a:buNone/>
                  </a:pPr>
                  <a:endParaRPr lang="zh-CN" altLang="en-US" sz="1800" b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9418" name="TextBox 39"/>
          <p:cNvSpPr txBox="1">
            <a:spLocks noChangeArrowheads="1"/>
          </p:cNvSpPr>
          <p:nvPr/>
        </p:nvSpPr>
        <p:spPr bwMode="auto">
          <a:xfrm>
            <a:off x="3097213" y="5688013"/>
            <a:ext cx="78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zh-CN" altLang="en-US" sz="1400" b="0">
                <a:solidFill>
                  <a:srgbClr val="003E2F"/>
                </a:solidFill>
                <a:latin typeface="微软雅黑" pitchFamily="34" charset="-122"/>
                <a:ea typeface="微软雅黑" pitchFamily="34" charset="-122"/>
              </a:rPr>
              <a:t>二级引证文献</a:t>
            </a:r>
          </a:p>
        </p:txBody>
      </p:sp>
      <p:sp>
        <p:nvSpPr>
          <p:cNvPr id="316" name="剪去单角的矩形 12"/>
          <p:cNvSpPr>
            <a:spLocks noChangeArrowheads="1"/>
          </p:cNvSpPr>
          <p:nvPr/>
        </p:nvSpPr>
        <p:spPr bwMode="auto">
          <a:xfrm>
            <a:off x="5216525" y="2133600"/>
            <a:ext cx="3584575" cy="3554413"/>
          </a:xfrm>
          <a:custGeom>
            <a:avLst/>
            <a:gdLst>
              <a:gd name="T0" fmla="*/ 257061 w 6072188"/>
              <a:gd name="T1" fmla="*/ 6838750 h 2714625"/>
              <a:gd name="T2" fmla="*/ 128531 w 6072188"/>
              <a:gd name="T3" fmla="*/ 13677495 h 2714625"/>
              <a:gd name="T4" fmla="*/ 0 w 6072188"/>
              <a:gd name="T5" fmla="*/ 6838750 h 2714625"/>
              <a:gd name="T6" fmla="*/ 128531 w 6072188"/>
              <a:gd name="T7" fmla="*/ 0 h 2714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072188"/>
              <a:gd name="T13" fmla="*/ 226223 h 2714625"/>
              <a:gd name="T14" fmla="*/ 5845962 w 6072188"/>
              <a:gd name="T15" fmla="*/ 2714625 h 2714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72188" h="2714625">
                <a:moveTo>
                  <a:pt x="0" y="0"/>
                </a:moveTo>
                <a:lnTo>
                  <a:pt x="5619741" y="0"/>
                </a:lnTo>
                <a:lnTo>
                  <a:pt x="6072188" y="452447"/>
                </a:lnTo>
                <a:lnTo>
                  <a:pt x="6072188" y="2714625"/>
                </a:lnTo>
                <a:lnTo>
                  <a:pt x="0" y="2714625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buSzPct val="100000"/>
              <a:buFont typeface="Times New Roman" pitchFamily="18" charset="0"/>
              <a:buNone/>
            </a:pPr>
            <a:endParaRPr lang="zh-CN" altLang="en-US" sz="1400" b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、参考文献：反映本文研究工作的背景和依据；</a:t>
            </a:r>
            <a:endParaRPr lang="en-US" altLang="zh-CN" sz="1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、二级参考文献：本文参考的参考文献；</a:t>
            </a:r>
            <a:endParaRPr lang="en-US" altLang="zh-CN" sz="1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、引证文献：引用本文的文献。本文研究工作的继续、应用、发展或评价；</a:t>
            </a:r>
            <a:endParaRPr lang="en-US" altLang="zh-CN" sz="1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、二级引证文献：本文引证的引证文献。</a:t>
            </a:r>
            <a:endParaRPr lang="en-US" altLang="zh-CN" sz="1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Times New Roman" pitchFamily="18" charset="0"/>
              <a:buNone/>
            </a:pPr>
            <a:r>
              <a:rPr lang="en-US" altLang="zh-CN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、共引文献：与本文有相同参考文献的文献，与本文有共同研究背景或依据；</a:t>
            </a:r>
            <a:endParaRPr lang="en-US" altLang="zh-CN" sz="1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Times New Roman" pitchFamily="18" charset="0"/>
              <a:buNone/>
            </a:pPr>
            <a:r>
              <a:rPr lang="en-US" altLang="zh-CN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、同被引文献：与本文同时被作为参考文献引用的文献，为进一步研究的基础；</a:t>
            </a:r>
            <a:endParaRPr lang="en-US" altLang="zh-CN" sz="1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Times New Roman" pitchFamily="18" charset="0"/>
              <a:buNone/>
            </a:pPr>
            <a:endParaRPr lang="zh-CN" altLang="en-US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420" name="Rectangle 3"/>
          <p:cNvSpPr txBox="1">
            <a:spLocks noChangeArrowheads="1"/>
          </p:cNvSpPr>
          <p:nvPr/>
        </p:nvSpPr>
        <p:spPr bwMode="auto">
          <a:xfrm>
            <a:off x="276225" y="1204913"/>
            <a:ext cx="5168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320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利用知网节　实现知识发现</a:t>
            </a:r>
            <a:endParaRPr lang="en-US" altLang="zh-CN" sz="32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4000">
              <a:solidFill>
                <a:srgbClr val="000000"/>
              </a:solidFill>
              <a:latin typeface="Arial" pitchFamily="34" charset="0"/>
              <a:ea typeface="楷体_GB2312" pitchFamily="49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3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828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allAtOnce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检索方法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——EBSCO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外文数据库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716474"/>
            <a:ext cx="792961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、出版物检索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arvard  business review 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zh-TW" altLang="en-US" sz="2400" dirty="0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rPr>
              <a:t>此刊</a:t>
            </a:r>
            <a:r>
              <a:rPr lang="zh-CN" altLang="en-US" sz="2400" dirty="0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rPr>
              <a:t>该</a:t>
            </a:r>
            <a:r>
              <a:rPr lang="zh-TW" altLang="en-US" sz="2400" dirty="0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rPr>
              <a:t>卷期所</a:t>
            </a:r>
            <a:r>
              <a:rPr lang="zh-CN" altLang="en-US" sz="2400" dirty="0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rPr>
              <a:t>收录的</a:t>
            </a:r>
            <a:r>
              <a:rPr lang="zh-TW" altLang="en-US" sz="2400" dirty="0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rPr>
              <a:t>文章</a:t>
            </a:r>
            <a:r>
              <a:rPr lang="zh-CN" altLang="en-US" sz="2400" dirty="0">
                <a:solidFill>
                  <a:srgbClr val="FFFFFF"/>
                </a:solidFill>
                <a:latin typeface="Microsoft JhengHei" pitchFamily="34" charset="-120"/>
                <a:ea typeface="Microsoft JhengHei" pitchFamily="34" charset="-120"/>
              </a:rPr>
              <a:t>总数</a:t>
            </a:r>
            <a:endParaRPr lang="zh-TW" altLang="en-US" sz="2400" dirty="0">
              <a:solidFill>
                <a:srgbClr val="FFFFFF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 该卷期所收录的文章总数：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黑体" pitchFamily="2" charset="-122"/>
              </a:rPr>
              <a:t>28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全文阅览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同时可任意选择其它卷期号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59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0" y="214290"/>
            <a:ext cx="900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毕业论文概述  </a:t>
            </a:r>
            <a:endParaRPr lang="zh-CN" altLang="en-US" sz="3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2" name="Line 28"/>
          <p:cNvSpPr>
            <a:spLocks noChangeShapeType="1"/>
          </p:cNvSpPr>
          <p:nvPr/>
        </p:nvSpPr>
        <p:spPr bwMode="auto">
          <a:xfrm rot="16200000" flipH="1">
            <a:off x="4372521" y="-1872207"/>
            <a:ext cx="2" cy="7887792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 flipH="1">
            <a:off x="357188" y="2187575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 flipH="1">
            <a:off x="8429623" y="2295525"/>
            <a:ext cx="4763" cy="3608715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7" name="TextBox 36"/>
          <p:cNvSpPr txBox="1">
            <a:spLocks noChangeArrowheads="1"/>
          </p:cNvSpPr>
          <p:nvPr/>
        </p:nvSpPr>
        <p:spPr bwMode="auto">
          <a:xfrm>
            <a:off x="6012159" y="1428736"/>
            <a:ext cx="2547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特征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8" name="Text Box 22"/>
          <p:cNvSpPr txBox="1">
            <a:spLocks noChangeArrowheads="1"/>
          </p:cNvSpPr>
          <p:nvPr/>
        </p:nvSpPr>
        <p:spPr bwMode="auto">
          <a:xfrm>
            <a:off x="520674" y="2406042"/>
            <a:ext cx="2323134" cy="33457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高等院校应届毕业生</a:t>
            </a:r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独立完成的一篇总结性的学术论文，是大学生综合运用所学的基本理论与专业知识，并加以融会贯通和学以致用的具体体现</a:t>
            </a:r>
            <a:r>
              <a:rPr lang="en-US" altLang="zh-CN" sz="2400" dirty="0" smtClean="0">
                <a:solidFill>
                  <a:schemeClr val="tx1"/>
                </a:solidFill>
                <a:ea typeface="华文新魏" pitchFamily="2" charset="-122"/>
              </a:rPr>
              <a:t>.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9" name="Text Box 21"/>
          <p:cNvSpPr txBox="1">
            <a:spLocks noChangeArrowheads="1"/>
          </p:cNvSpPr>
          <p:nvPr/>
        </p:nvSpPr>
        <p:spPr bwMode="auto">
          <a:xfrm>
            <a:off x="6263362" y="2534352"/>
            <a:ext cx="1857388" cy="30469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45716" rIns="91431" bIns="45716" anchor="ctr">
            <a:spAutoFit/>
          </a:bodyPr>
          <a:lstStyle/>
          <a:p>
            <a:pPr lvl="1" algn="just" eaLnBrk="1" hangingPunct="1"/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学术性</a:t>
            </a:r>
            <a:endParaRPr lang="en-US" altLang="zh-CN" sz="2400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理论性</a:t>
            </a:r>
            <a:endParaRPr lang="en-US" altLang="zh-CN" sz="2400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科学性</a:t>
            </a:r>
            <a:endParaRPr lang="en-US" altLang="zh-CN" sz="2400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创新性</a:t>
            </a:r>
            <a:endParaRPr lang="en-US" altLang="zh-CN" sz="2400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 eaLnBrk="1" hangingPunct="1"/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独创性</a:t>
            </a:r>
            <a:endParaRPr lang="en-US" altLang="zh-CN" sz="2400" dirty="0" smtClean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/>
            <a:r>
              <a:rPr lang="zh-CN" altLang="en-US" sz="2400" dirty="0">
                <a:solidFill>
                  <a:schemeClr val="tx1"/>
                </a:solidFill>
                <a:ea typeface="华文新魏" pitchFamily="2" charset="-122"/>
              </a:rPr>
              <a:t>详尽性</a:t>
            </a:r>
            <a:endParaRPr lang="en-US" altLang="zh-CN" sz="2400" dirty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/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系统性</a:t>
            </a:r>
            <a:endParaRPr lang="en-US" altLang="zh-CN" sz="2400" dirty="0">
              <a:solidFill>
                <a:schemeClr val="tx1"/>
              </a:solidFill>
              <a:ea typeface="华文新魏" pitchFamily="2" charset="-122"/>
            </a:endParaRPr>
          </a:p>
          <a:p>
            <a:pPr lvl="1" algn="just"/>
            <a:r>
              <a:rPr lang="zh-CN" altLang="en-US" sz="2400" dirty="0" smtClean="0">
                <a:solidFill>
                  <a:srgbClr val="000000"/>
                </a:solidFill>
                <a:ea typeface="华文新魏" pitchFamily="2" charset="-122"/>
              </a:rPr>
              <a:t>规范性</a:t>
            </a:r>
            <a:endParaRPr lang="en-US" altLang="zh-CN" sz="2400" dirty="0">
              <a:solidFill>
                <a:srgbClr val="000000"/>
              </a:solidFill>
              <a:ea typeface="华文新魏" pitchFamily="2" charset="-122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>
            <a:off x="3203848" y="2295525"/>
            <a:ext cx="4763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857224" y="1428736"/>
            <a:ext cx="19865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涵义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4211960" y="1441132"/>
            <a:ext cx="1152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类型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592486" y="2406042"/>
            <a:ext cx="2419674" cy="37151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en-US" altLang="zh-CN" sz="1500" dirty="0" smtClean="0">
                <a:solidFill>
                  <a:srgbClr val="000000"/>
                </a:solidFill>
                <a:latin typeface="宋体"/>
                <a:ea typeface="宋体"/>
              </a:rPr>
              <a:t>※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目的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与性质可大致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分为：理论型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研究论文和应用型研究论文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；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ea typeface="华文新魏" pitchFamily="2" charset="-122"/>
            </a:endParaRPr>
          </a:p>
          <a:p>
            <a:pPr defTabSz="914400">
              <a:buSzTx/>
            </a:pP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/>
                <a:ea typeface="宋体"/>
              </a:rPr>
              <a:t>※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依据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所申请学位可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分为：</a:t>
            </a:r>
            <a:r>
              <a:rPr lang="zh-CN" alt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华文新魏" pitchFamily="2" charset="-122"/>
              </a:rPr>
              <a:t>学士</a:t>
            </a:r>
            <a:r>
              <a:rPr lang="zh-CN" altLang="en-US" sz="2400" dirty="0">
                <a:solidFill>
                  <a:schemeClr val="tx1"/>
                </a:solidFill>
                <a:ea typeface="华文新魏" pitchFamily="2" charset="-122"/>
              </a:rPr>
              <a:t>学位论文、硕士学位论文和博士学士</a:t>
            </a:r>
            <a:r>
              <a:rPr lang="zh-CN" altLang="en-US" sz="2400" dirty="0" smtClean="0">
                <a:solidFill>
                  <a:schemeClr val="tx1"/>
                </a:solidFill>
                <a:ea typeface="华文新魏" pitchFamily="2" charset="-122"/>
              </a:rPr>
              <a:t>论文</a:t>
            </a:r>
            <a:r>
              <a:rPr lang="en-US" altLang="zh-CN" sz="2400" dirty="0" smtClean="0">
                <a:solidFill>
                  <a:schemeClr val="tx1"/>
                </a:solidFill>
                <a:ea typeface="华文新魏" pitchFamily="2" charset="-122"/>
              </a:rPr>
              <a:t>.</a:t>
            </a:r>
            <a:endParaRPr lang="zh-CN" altLang="en-US" sz="2400" dirty="0">
              <a:solidFill>
                <a:schemeClr val="tx1"/>
              </a:solidFill>
              <a:ea typeface="华文新魏" pitchFamily="2" charset="-122"/>
            </a:endParaRPr>
          </a:p>
          <a:p>
            <a:pPr defTabSz="914400">
              <a:buSzTx/>
            </a:pPr>
            <a:endParaRPr lang="zh-CN" altLang="en-US" sz="2400" b="1" dirty="0">
              <a:solidFill>
                <a:srgbClr val="C00000"/>
              </a:solidFill>
              <a:ea typeface="华文新魏" pitchFamily="2" charset="-122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6263362" y="2349386"/>
            <a:ext cx="4763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708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检索方法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——EBSCO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外文数据库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716474"/>
            <a:ext cx="792961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、高级检索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提供更多限定及筛选条件：文献类型、页数、日期、出版类型等；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也可通过</a:t>
            </a:r>
            <a:r>
              <a:rPr lang="zh-CN" altLang="en-US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关键词一站式检索</a:t>
            </a:r>
            <a:endParaRPr lang="en-US" altLang="zh-CN" sz="20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endParaRPr lang="zh-CN" altLang="en-US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242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0"/>
            <a:ext cx="8540750" cy="3051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5000" dirty="0" smtClean="0">
                <a:solidFill>
                  <a:srgbClr val="000000"/>
                </a:solidFill>
                <a:ea typeface="楷体_GB2312" pitchFamily="49" charset="-122"/>
              </a:rPr>
              <a:t>谢 谢大家！</a:t>
            </a:r>
            <a:endParaRPr lang="en-US" altLang="zh-CN" sz="5000" dirty="0" smtClean="0">
              <a:solidFill>
                <a:srgbClr val="000000"/>
              </a:solidFill>
              <a:ea typeface="楷体_GB2312" pitchFamily="49" charset="-122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zh-CN" sz="4000" dirty="0" smtClean="0">
              <a:solidFill>
                <a:srgbClr val="000000"/>
              </a:solidFill>
              <a:ea typeface="楷体_GB2312" pitchFamily="49" charset="-12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000" dirty="0" smtClean="0">
                <a:solidFill>
                  <a:srgbClr val="000000"/>
                </a:solidFill>
                <a:ea typeface="楷体_GB2312" pitchFamily="49" charset="-122"/>
              </a:rPr>
              <a:t>图书馆在线咨询</a:t>
            </a:r>
            <a:r>
              <a:rPr lang="en-US" altLang="zh-CN" sz="4000" dirty="0" smtClean="0">
                <a:solidFill>
                  <a:srgbClr val="000000"/>
                </a:solidFill>
                <a:ea typeface="楷体_GB2312" pitchFamily="49" charset="-122"/>
              </a:rPr>
              <a:t>QQ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000" smtClean="0">
                <a:solidFill>
                  <a:srgbClr val="000000"/>
                </a:solidFill>
                <a:ea typeface="楷体_GB2312" pitchFamily="49" charset="-122"/>
              </a:rPr>
              <a:t>图  图</a:t>
            </a:r>
            <a:r>
              <a:rPr lang="en-US" altLang="zh-CN" sz="4000" dirty="0" smtClean="0">
                <a:solidFill>
                  <a:srgbClr val="000000"/>
                </a:solidFill>
                <a:ea typeface="楷体_GB2312" pitchFamily="49" charset="-122"/>
              </a:rPr>
              <a:t>:2543878500</a:t>
            </a:r>
          </a:p>
          <a:p>
            <a:pPr algn="ctr" eaLnBrk="1" hangingPunct="1">
              <a:buFont typeface="Wingdings" pitchFamily="2" charset="2"/>
              <a:buNone/>
            </a:pPr>
            <a:endParaRPr lang="zh-CN" altLang="en-US" dirty="0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20888"/>
            <a:ext cx="14192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039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0"/>
            <a:ext cx="9139238" cy="1071563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357188" y="121443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Line 28"/>
          <p:cNvSpPr>
            <a:spLocks noChangeShapeType="1"/>
          </p:cNvSpPr>
          <p:nvPr/>
        </p:nvSpPr>
        <p:spPr bwMode="auto">
          <a:xfrm rot="16200000" flipH="1">
            <a:off x="2175669" y="75394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1438" y="214313"/>
            <a:ext cx="9001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其它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428596" y="1204869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参考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文献著录格式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61912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62769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4"/>
          <p:cNvSpPr txBox="1">
            <a:spLocks noGrp="1" noChangeArrowheads="1"/>
          </p:cNvSpPr>
          <p:nvPr/>
        </p:nvSpPr>
        <p:spPr bwMode="auto">
          <a:xfrm>
            <a:off x="0" y="6492875"/>
            <a:ext cx="64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6D9A48B-D21F-4AEC-931C-745DB1325BA0}" type="slidenum">
              <a:rPr lang="zh-CN" altLang="en-US" sz="1600">
                <a:latin typeface="Verdana" pitchFamily="34" charset="0"/>
                <a:ea typeface="微软雅黑" pitchFamily="34" charset="-122"/>
              </a:rPr>
              <a:pPr/>
              <a:t>4</a:t>
            </a:fld>
            <a:endParaRPr lang="zh-CN" altLang="en-US" sz="1600"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500060" y="743367"/>
            <a:ext cx="7286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500" b="1" dirty="0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 纲</a:t>
            </a:r>
            <a:endParaRPr lang="zh-CN" altLang="en-US" sz="35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6629" name="组合 53"/>
          <p:cNvGrpSpPr>
            <a:grpSpLocks/>
          </p:cNvGrpSpPr>
          <p:nvPr/>
        </p:nvGrpSpPr>
        <p:grpSpPr bwMode="auto">
          <a:xfrm>
            <a:off x="577787" y="1849444"/>
            <a:ext cx="7479888" cy="585097"/>
            <a:chOff x="571500" y="1071563"/>
            <a:chExt cx="7715250" cy="557236"/>
          </a:xfrm>
        </p:grpSpPr>
        <p:grpSp>
          <p:nvGrpSpPr>
            <p:cNvPr id="26671" name="Group 6"/>
            <p:cNvGrpSpPr>
              <a:grpSpLocks/>
            </p:cNvGrpSpPr>
            <p:nvPr/>
          </p:nvGrpSpPr>
          <p:grpSpPr bwMode="auto">
            <a:xfrm>
              <a:off x="571500" y="1071563"/>
              <a:ext cx="717550" cy="514665"/>
              <a:chOff x="0" y="0"/>
              <a:chExt cx="1549" cy="1351"/>
            </a:xfrm>
          </p:grpSpPr>
          <p:sp>
            <p:nvSpPr>
              <p:cNvPr id="26675" name="AutoShape 9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6" name="AutoShap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7" name="AutoShape 11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72" name="Line 16"/>
            <p:cNvSpPr>
              <a:spLocks noChangeShapeType="1"/>
            </p:cNvSpPr>
            <p:nvPr/>
          </p:nvSpPr>
          <p:spPr bwMode="auto">
            <a:xfrm>
              <a:off x="1144588" y="1543013"/>
              <a:ext cx="7142162" cy="13096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73" name="Text Box 17"/>
            <p:cNvSpPr txBox="1">
              <a:spLocks noChangeArrowheads="1"/>
            </p:cNvSpPr>
            <p:nvPr/>
          </p:nvSpPr>
          <p:spPr bwMode="auto">
            <a:xfrm>
              <a:off x="1500188" y="1130494"/>
              <a:ext cx="2422625" cy="498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</a:t>
              </a:r>
              <a:r>
                <a:rPr lang="zh-CN" altLang="zh-CN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</a:t>
              </a:r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概述</a:t>
              </a:r>
              <a:endParaRPr lang="zh-CN" altLang="zh-CN" sz="28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74" name="Text Box 18"/>
            <p:cNvSpPr txBox="1">
              <a:spLocks noChangeArrowheads="1"/>
            </p:cNvSpPr>
            <p:nvPr/>
          </p:nvSpPr>
          <p:spPr bwMode="auto">
            <a:xfrm>
              <a:off x="721801" y="1086115"/>
              <a:ext cx="393851" cy="45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26631" name="Group 13"/>
          <p:cNvGrpSpPr>
            <a:grpSpLocks/>
          </p:cNvGrpSpPr>
          <p:nvPr/>
        </p:nvGrpSpPr>
        <p:grpSpPr bwMode="auto">
          <a:xfrm>
            <a:off x="617757" y="2809934"/>
            <a:ext cx="7479888" cy="585735"/>
            <a:chOff x="0" y="0"/>
            <a:chExt cx="5165" cy="453"/>
          </a:xfrm>
        </p:grpSpPr>
        <p:grpSp>
          <p:nvGrpSpPr>
            <p:cNvPr id="26664" name="Group 14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8" name="AutoShape 1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9" name="AutoShap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70" name="AutoShape 1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592524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65" name="Line 19"/>
            <p:cNvSpPr>
              <a:spLocks noChangeShapeType="1"/>
            </p:cNvSpPr>
            <p:nvPr/>
          </p:nvSpPr>
          <p:spPr bwMode="auto">
            <a:xfrm>
              <a:off x="384" y="384"/>
              <a:ext cx="4781" cy="1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66" name="Text Box 20"/>
            <p:cNvSpPr txBox="1">
              <a:spLocks noChangeArrowheads="1"/>
            </p:cNvSpPr>
            <p:nvPr/>
          </p:nvSpPr>
          <p:spPr bwMode="auto">
            <a:xfrm>
              <a:off x="638" y="48"/>
              <a:ext cx="162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毕业论文撰写</a:t>
              </a:r>
            </a:p>
          </p:txBody>
        </p:sp>
        <p:sp>
          <p:nvSpPr>
            <p:cNvPr id="26667" name="Text Box 21"/>
            <p:cNvSpPr txBox="1">
              <a:spLocks noChangeArrowheads="1"/>
            </p:cNvSpPr>
            <p:nvPr/>
          </p:nvSpPr>
          <p:spPr bwMode="auto">
            <a:xfrm>
              <a:off x="118" y="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26632" name="Group 21"/>
          <p:cNvGrpSpPr>
            <a:grpSpLocks/>
          </p:cNvGrpSpPr>
          <p:nvPr/>
        </p:nvGrpSpPr>
        <p:grpSpPr bwMode="auto">
          <a:xfrm>
            <a:off x="674738" y="4853806"/>
            <a:ext cx="7479888" cy="585736"/>
            <a:chOff x="0" y="0"/>
            <a:chExt cx="5165" cy="453"/>
          </a:xfrm>
        </p:grpSpPr>
        <p:grpSp>
          <p:nvGrpSpPr>
            <p:cNvPr id="26657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26661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2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63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658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36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论文写作中的文献检索及示例</a:t>
              </a:r>
              <a:endParaRPr lang="zh-CN" altLang="en-US" sz="28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97" y="22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650541" y="3847241"/>
            <a:ext cx="7479888" cy="585736"/>
            <a:chOff x="0" y="0"/>
            <a:chExt cx="5165" cy="453"/>
          </a:xfrm>
        </p:grpSpPr>
        <p:grpSp>
          <p:nvGrpSpPr>
            <p:cNvPr id="29" name="Group 22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>
                <a:off x="14" y="24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" name="AutoShap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5" name="AutoShape 25"/>
              <p:cNvSpPr>
                <a:spLocks noChangeArrowheads="1"/>
              </p:cNvSpPr>
              <p:nvPr/>
            </p:nvSpPr>
            <p:spPr bwMode="auto">
              <a:xfrm>
                <a:off x="89" y="79"/>
                <a:ext cx="1351" cy="1169"/>
              </a:xfrm>
              <a:prstGeom prst="hexagon">
                <a:avLst>
                  <a:gd name="adj" fmla="val 28898"/>
                  <a:gd name="vf" fmla="val 115470"/>
                </a:avLst>
              </a:prstGeom>
              <a:gradFill rotWithShape="1">
                <a:gsLst>
                  <a:gs pos="0">
                    <a:srgbClr val="0E223A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4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4" y="382"/>
              <a:ext cx="4781" cy="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 sz="240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664" y="48"/>
              <a:ext cx="321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文献资源的来源</a:t>
              </a:r>
              <a:r>
                <a:rPr lang="en-US" altLang="zh-CN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-</a:t>
              </a:r>
              <a:r>
                <a:rPr lang="zh-CN" altLang="en-US" sz="2800" b="1" dirty="0">
                  <a:solidFill>
                    <a:schemeClr val="tx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有关数据库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95" y="25"/>
              <a:ext cx="26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500" b="1" dirty="0" smtClean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 sz="25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173820"/>
      </p:ext>
    </p:extLst>
  </p:cSld>
  <p:clrMapOvr>
    <a:masterClrMapping/>
  </p:clrMapOvr>
  <p:transition advTm="48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的整体结构格式</a:t>
            </a: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71472" y="2214554"/>
            <a:ext cx="3429024" cy="22378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毕业设计（论文）的文件资料要求格式一致、内容完整，应采用统一的毕业设计（论文）封面及相关表格。 </a:t>
            </a:r>
          </a:p>
          <a:p>
            <a:pPr defTabSz="914400">
              <a:buSzTx/>
            </a:pPr>
            <a:endParaRPr lang="zh-CN" altLang="en-US" sz="2400" b="1" dirty="0" smtClean="0">
              <a:solidFill>
                <a:srgbClr val="C00000"/>
              </a:solidFill>
              <a:ea typeface="华文新魏" pitchFamily="2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4357694"/>
            <a:ext cx="3429024" cy="223780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封面：中文题名</a:t>
            </a:r>
          </a:p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题名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是以最恰当、最简明的词语反映报告、论文中最重要的特定的逻辑组合。</a:t>
            </a:r>
          </a:p>
          <a:p>
            <a:pPr defTabSz="914400">
              <a:buSzTx/>
            </a:pPr>
            <a:endParaRPr lang="zh-CN" altLang="en-US" sz="2400" b="1" dirty="0" smtClean="0">
              <a:solidFill>
                <a:srgbClr val="C00000"/>
              </a:solidFill>
              <a:ea typeface="华文新魏" pitchFamily="2" charset="-122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4400" y="1752600"/>
            <a:ext cx="3873500" cy="44989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81745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071678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的整体结构格式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71472" y="2000240"/>
            <a:ext cx="3429024" cy="391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中英文摘要、关键词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777900" cy="31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00034" y="4429132"/>
            <a:ext cx="4000528" cy="20672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摘要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是反映论文核心内容和全面信息的独立性短文，是该论文最准确、最简单、最全面、最迅速的独立性报道。</a:t>
            </a:r>
          </a:p>
          <a:p>
            <a:pPr defTabSz="914400">
              <a:buSzTx/>
            </a:pP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摘要四要素：目的、方法、结果、结论</a:t>
            </a:r>
            <a:endParaRPr lang="zh-CN" altLang="en-US" sz="2400" b="1" dirty="0" smtClean="0">
              <a:solidFill>
                <a:schemeClr val="tx1"/>
              </a:solidFill>
              <a:ea typeface="华文新魏" pitchFamily="2" charset="-122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857752" y="4757438"/>
            <a:ext cx="3929090" cy="138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关键词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首选能揭示论文的核心思想与主题内容的词语</a:t>
            </a:r>
          </a:p>
          <a:p>
            <a:pPr defTabSz="914400">
              <a:buSzTx/>
            </a:pP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其次是论文中其他主要研究的事物的名称或研究方法等。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的整体结构格式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2214555"/>
            <a:ext cx="3429024" cy="391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目录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14554"/>
            <a:ext cx="6572296" cy="436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的整体结构格式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546" y="2847982"/>
            <a:ext cx="6585048" cy="39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主体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（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引言</a:t>
            </a:r>
            <a:r>
              <a:rPr lang="en-US" altLang="zh-CN" sz="2400" b="1" dirty="0" smtClean="0">
                <a:solidFill>
                  <a:srgbClr val="C00000"/>
                </a:solidFill>
                <a:ea typeface="华文新魏" pitchFamily="2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绪论、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正文、结论、致谢、参考文献）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428992" y="5471794"/>
            <a:ext cx="4286280" cy="1045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引言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是论文的开场白、回顾前人的工作、概述写作的原因、阐明写作新意、与文内其他章节内容相呼应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6" y="2869768"/>
            <a:ext cx="6519890" cy="38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0" y="1"/>
            <a:ext cx="9139238" cy="1000108"/>
          </a:xfrm>
          <a:prstGeom prst="rect">
            <a:avLst/>
          </a:prstGeom>
          <a:solidFill>
            <a:srgbClr val="77C1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700" name="Line 28"/>
          <p:cNvSpPr>
            <a:spLocks noChangeShapeType="1"/>
          </p:cNvSpPr>
          <p:nvPr/>
        </p:nvSpPr>
        <p:spPr bwMode="auto">
          <a:xfrm rot="16200000" flipH="1">
            <a:off x="2204244" y="302717"/>
            <a:ext cx="6350" cy="3557588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 flipH="1">
            <a:off x="357188" y="2259010"/>
            <a:ext cx="4762" cy="3384550"/>
          </a:xfrm>
          <a:prstGeom prst="line">
            <a:avLst/>
          </a:prstGeom>
          <a:noFill/>
          <a:ln w="12700">
            <a:solidFill>
              <a:srgbClr val="8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0" y="214290"/>
            <a:ext cx="900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毕业论文</a:t>
            </a:r>
            <a:r>
              <a:rPr lang="zh-CN" altLang="en-US" sz="2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的整体结构格式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71472" y="2285992"/>
            <a:ext cx="3429024" cy="76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主体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（引言</a:t>
            </a:r>
            <a:r>
              <a:rPr lang="en-US" altLang="zh-CN" sz="2400" b="1" dirty="0" smtClean="0">
                <a:solidFill>
                  <a:schemeClr val="tx1"/>
                </a:solidFill>
                <a:ea typeface="华文新魏" pitchFamily="2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绪论、</a:t>
            </a:r>
            <a:r>
              <a:rPr lang="zh-CN" altLang="en-US" sz="2400" b="1" dirty="0" smtClean="0">
                <a:solidFill>
                  <a:srgbClr val="C00000"/>
                </a:solidFill>
                <a:ea typeface="华文新魏" pitchFamily="2" charset="-122"/>
              </a:rPr>
              <a:t>正文</a:t>
            </a:r>
            <a:r>
              <a:rPr lang="zh-CN" altLang="en-US" sz="2400" b="1" dirty="0" smtClean="0">
                <a:solidFill>
                  <a:schemeClr val="tx1"/>
                </a:solidFill>
                <a:ea typeface="华文新魏" pitchFamily="2" charset="-122"/>
              </a:rPr>
              <a:t>、结论、致谢、参考文献）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714744" y="5993308"/>
            <a:ext cx="2714644" cy="36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1" tIns="10800" rIns="91431" bIns="10800">
            <a:spAutoFit/>
          </a:bodyPr>
          <a:lstStyle/>
          <a:p>
            <a:pPr defTabSz="914400">
              <a:buSzTx/>
            </a:pPr>
            <a:r>
              <a:rPr lang="zh-CN" altLang="en-US" sz="2000" b="1" dirty="0" smtClean="0">
                <a:solidFill>
                  <a:srgbClr val="FF0000"/>
                </a:solidFill>
                <a:ea typeface="华文新魏" pitchFamily="2" charset="-122"/>
              </a:rPr>
              <a:t>正文</a:t>
            </a:r>
            <a:r>
              <a:rPr lang="zh-CN" altLang="en-US" sz="2000" b="1" dirty="0" smtClean="0">
                <a:solidFill>
                  <a:schemeClr val="tx1"/>
                </a:solidFill>
                <a:ea typeface="华文新魏" pitchFamily="2" charset="-122"/>
              </a:rPr>
              <a:t>是论文的核心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主题">
  <a:themeElements>
    <a:clrScheme name="16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6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7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主题">
  <a:themeElements>
    <a:clrScheme name="19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9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主题">
  <a:themeElements>
    <a:clrScheme name="20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0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主题">
  <a:themeElements>
    <a:clrScheme name="2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主题">
  <a:themeElements>
    <a:clrScheme name="2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主题">
  <a:themeElements>
    <a:clrScheme name="23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3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主题">
  <a:themeElements>
    <a:clrScheme name="24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4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Pages>0</Pages>
  <Words>1290</Words>
  <Characters>0</Characters>
  <Application>Microsoft Office PowerPoint</Application>
  <DocSecurity>0</DocSecurity>
  <PresentationFormat>全屏显示(4:3)</PresentationFormat>
  <Lines>0</Lines>
  <Paragraphs>201</Paragraphs>
  <Slides>32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24</vt:i4>
      </vt:variant>
      <vt:variant>
        <vt:lpstr>幻灯片标题</vt:lpstr>
      </vt:variant>
      <vt:variant>
        <vt:i4>32</vt:i4>
      </vt:variant>
    </vt:vector>
  </HeadingPairs>
  <TitlesOfParts>
    <vt:vector size="56" baseType="lpstr">
      <vt:lpstr>Office 主题</vt:lpstr>
      <vt:lpstr>1_Office 主题</vt:lpstr>
      <vt:lpstr>2_Office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19_Office 主题</vt:lpstr>
      <vt:lpstr>20_Office 主题</vt:lpstr>
      <vt:lpstr>21_Office 主题</vt:lpstr>
      <vt:lpstr>22_Office 主题</vt:lpstr>
      <vt:lpstr>23_Office 主题</vt:lpstr>
      <vt:lpstr>24_Office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蓝色雅致</dc:title>
  <dc:subject/>
  <dc:creator>阿达游</dc:creator>
  <cp:keywords/>
  <dc:description/>
  <cp:lastModifiedBy>微软用户</cp:lastModifiedBy>
  <cp:revision>430</cp:revision>
  <cp:lastPrinted>1899-12-30T00:00:00Z</cp:lastPrinted>
  <dcterms:created xsi:type="dcterms:W3CDTF">2011-07-17T15:57:43Z</dcterms:created>
  <dcterms:modified xsi:type="dcterms:W3CDTF">2014-12-17T12:28:57Z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