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media/image45.jpg" ContentType="image/png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8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0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89" r:id="rId21"/>
    <p:sldId id="290" r:id="rId22"/>
    <p:sldId id="291" r:id="rId23"/>
    <p:sldId id="293" r:id="rId24"/>
    <p:sldId id="294" r:id="rId25"/>
    <p:sldId id="295" r:id="rId26"/>
    <p:sldId id="312" r:id="rId27"/>
    <p:sldId id="296" r:id="rId28"/>
    <p:sldId id="277" r:id="rId29"/>
    <p:sldId id="278" r:id="rId30"/>
    <p:sldId id="279" r:id="rId31"/>
    <p:sldId id="280" r:id="rId32"/>
    <p:sldId id="297" r:id="rId33"/>
    <p:sldId id="298" r:id="rId34"/>
    <p:sldId id="299" r:id="rId35"/>
    <p:sldId id="300" r:id="rId36"/>
    <p:sldId id="301" r:id="rId37"/>
    <p:sldId id="282" r:id="rId38"/>
    <p:sldId id="30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288" r:id="rId4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314"/>
    <p:restoredTop sz="50000"/>
  </p:normalViewPr>
  <p:slideViewPr>
    <p:cSldViewPr snapToGrid="0" snapToObjects="1">
      <p:cViewPr varScale="1">
        <p:scale>
          <a:sx n="43" d="100"/>
          <a:sy n="43" d="100"/>
        </p:scale>
        <p:origin x="184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notesMaster" Target="notesMasters/notesMaster1.xml"/><Relationship Id="rId51" Type="http://schemas.openxmlformats.org/officeDocument/2006/relationships/presProps" Target="presProps.xml"/><Relationship Id="rId52" Type="http://schemas.openxmlformats.org/officeDocument/2006/relationships/viewProps" Target="viewProps.xml"/><Relationship Id="rId53" Type="http://schemas.openxmlformats.org/officeDocument/2006/relationships/theme" Target="theme/theme1.xml"/><Relationship Id="rId54" Type="http://schemas.openxmlformats.org/officeDocument/2006/relationships/tableStyles" Target="tableStyle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A0ED75-EDE1-E14D-A3E8-125DE61B9E35}" type="datetimeFigureOut">
              <a:rPr kumimoji="1" lang="zh-CN" altLang="en-US" smtClean="0"/>
              <a:t>16/10/26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 smtClean="0"/>
              <a:t>单击此处编辑母版文本样式</a:t>
            </a:r>
          </a:p>
          <a:p>
            <a:pPr lvl="1"/>
            <a:r>
              <a:rPr kumimoji="1" lang="zh-CN" altLang="en-US" smtClean="0"/>
              <a:t>二级</a:t>
            </a:r>
          </a:p>
          <a:p>
            <a:pPr lvl="2"/>
            <a:r>
              <a:rPr kumimoji="1" lang="zh-CN" altLang="en-US" smtClean="0"/>
              <a:t>三级</a:t>
            </a:r>
          </a:p>
          <a:p>
            <a:pPr lvl="3"/>
            <a:r>
              <a:rPr kumimoji="1" lang="zh-CN" altLang="en-US" smtClean="0"/>
              <a:t>四级</a:t>
            </a:r>
          </a:p>
          <a:p>
            <a:pPr lvl="4"/>
            <a:r>
              <a:rPr kumimoji="1" lang="zh-CN" altLang="en-US" smtClean="0"/>
              <a:t>五级</a:t>
            </a:r>
            <a:endParaRPr kumimoji="1"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9D6C74-2FAF-554B-9A06-6515E3BC5C0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65894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5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notesMaster" Target="../notesMasters/notesMaster1.xml"/><Relationship Id="rId3" Type="http://schemas.openxmlformats.org/officeDocument/2006/relationships/slide" Target="../slides/slide46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D6C74-2FAF-554B-9A06-6515E3BC5C01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119041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是不是感觉太过简单，而没有什么特别的？</a:t>
            </a:r>
          </a:p>
          <a:p>
            <a:r>
              <a:rPr kumimoji="1" lang="zh-CN" altLang="en-US" dirty="0" smtClean="0"/>
              <a:t>感觉简单就对了，复杂了就没有人用了。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D6C74-2FAF-554B-9A06-6515E3BC5C01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96820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D6C74-2FAF-554B-9A06-6515E3BC5C01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152172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读秀与图书馆的</a:t>
            </a:r>
            <a:r>
              <a:rPr kumimoji="1" lang="en-US" altLang="zh-CN" dirty="0" smtClean="0"/>
              <a:t>OPAC</a:t>
            </a:r>
            <a:r>
              <a:rPr kumimoji="1" lang="zh-CN" altLang="en-US" dirty="0" smtClean="0"/>
              <a:t>对接，具备强大的一站式检索功能，能够将馆藏纸书、馆藏电子书、图书馆没有而读秀有的书，一站式统一检索。能够为大家省去多处查找，既容易遗漏，也耗费时间的麻烦。</a:t>
            </a:r>
          </a:p>
          <a:p>
            <a:r>
              <a:rPr kumimoji="1" lang="zh-CN" altLang="en-US" dirty="0" smtClean="0"/>
              <a:t>对于馆藏纸书，我们会直接指明它在图书馆的典藏地点，这与书目检索系统功能一样。</a:t>
            </a:r>
          </a:p>
          <a:p>
            <a:r>
              <a:rPr kumimoji="1" lang="zh-CN" altLang="en-US" dirty="0" smtClean="0"/>
              <a:t>对于馆藏电子图书，在安装超星浏览器以后可以直接阅读。</a:t>
            </a:r>
          </a:p>
          <a:p>
            <a:r>
              <a:rPr kumimoji="1" lang="zh-CN" altLang="en-US" dirty="0" smtClean="0"/>
              <a:t>对于图书馆没有的，我们可以做文献传递提供原文。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72019-C58D-544E-8EC3-CE00DBDE0E3A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3003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对于馆藏纸书，我们会直接指明它在图书馆的典藏地点，这与书目检索系统功能一样。</a:t>
            </a:r>
          </a:p>
          <a:p>
            <a:r>
              <a:rPr kumimoji="1" lang="zh-CN" altLang="en-US" dirty="0" smtClean="0"/>
              <a:t>对于馆藏电子图书，在安装超星浏览器以后可以直接阅读。</a:t>
            </a:r>
          </a:p>
          <a:p>
            <a:r>
              <a:rPr kumimoji="1" lang="zh-CN" altLang="en-US" dirty="0" smtClean="0"/>
              <a:t>对于图书馆没有的，我们可以做文献传递提供原文。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D6C74-2FAF-554B-9A06-6515E3BC5C01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25190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72019-C58D-544E-8EC3-CE00DBDE0E3A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340318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D6C74-2FAF-554B-9A06-6515E3BC5C01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95197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在此处提问互动，回答的学生送礼物。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D6C74-2FAF-554B-9A06-6515E3BC5C01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72954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D6C74-2FAF-554B-9A06-6515E3BC5C01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2812965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D6C74-2FAF-554B-9A06-6515E3BC5C01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556308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72019-C58D-544E-8EC3-CE00DBDE0E3A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11368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齐国攻打鲁国。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72019-C58D-544E-8EC3-CE00DBDE0E3A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012635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72019-C58D-544E-8EC3-CE00DBDE0E3A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3123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E9F2EF56-B9DB-47B7-AE26-5E51FAD0426B}" type="slidenum">
              <a:rPr lang="de-DE" altLang="zh-CN"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21</a:t>
            </a:fld>
            <a:endParaRPr lang="de-DE" altLang="zh-CN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3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27AE21-8668-47A4-8953-1E9BB622F9C6}" type="slidenum">
              <a:rPr lang="en-GB" altLang="zh-CN" sz="1300"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21</a:t>
            </a:fld>
            <a:endParaRPr lang="en-GB" altLang="zh-CN" sz="13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2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Arial" panose="020B0604020202020204" pitchFamily="34" charset="0"/>
              </a:rPr>
              <a:t>再强大的图书馆，也无法满足读者的全部文献需求。尽管咱们武科大图书馆的资源丰厚，我相信同学们也遇到过找不到所需文献的情况。</a:t>
            </a:r>
            <a:endParaRPr lang="de-DE" altLang="zh-CN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6762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我们来看看百链怎么用。。。。。。以期刊为例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72019-C58D-544E-8EC3-CE00DBDE0E3A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314682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百链检索结果。</a:t>
            </a:r>
          </a:p>
          <a:p>
            <a:r>
              <a:rPr kumimoji="1" lang="zh-CN" altLang="en-US" dirty="0" smtClean="0"/>
              <a:t>提问：为什么搜索结果会有这么大的量？（奖品）</a:t>
            </a:r>
          </a:p>
          <a:p>
            <a:r>
              <a:rPr kumimoji="1" lang="zh-CN" altLang="en-US" dirty="0" smtClean="0"/>
              <a:t>因为你搜索的是</a:t>
            </a:r>
            <a:r>
              <a:rPr kumimoji="1" lang="en-US" altLang="zh-CN" dirty="0" smtClean="0"/>
              <a:t>1000</a:t>
            </a:r>
            <a:r>
              <a:rPr kumimoji="1" lang="zh-CN" altLang="en-US" dirty="0" smtClean="0"/>
              <a:t>多家图书馆馆藏，</a:t>
            </a:r>
            <a:r>
              <a:rPr kumimoji="1" lang="en-US" altLang="zh-CN" dirty="0" smtClean="0"/>
              <a:t>300</a:t>
            </a:r>
            <a:r>
              <a:rPr kumimoji="1" lang="zh-CN" altLang="en-US" dirty="0" smtClean="0"/>
              <a:t>多个中外文数据库。</a:t>
            </a:r>
          </a:p>
          <a:p>
            <a:r>
              <a:rPr kumimoji="1" lang="zh-CN" altLang="en-US" dirty="0" smtClean="0"/>
              <a:t>省去了单个数据库逐一检索的麻烦。</a:t>
            </a:r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72019-C58D-544E-8EC3-CE00DBDE0E3A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1081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如果咱们馆收藏有该篇论文，那很好，直接下载。</a:t>
            </a:r>
          </a:p>
          <a:p>
            <a:r>
              <a:rPr kumimoji="1" lang="zh-CN" altLang="en-US" dirty="0" smtClean="0"/>
              <a:t>如果咱们馆没有，做文献传递。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72019-C58D-544E-8EC3-CE00DBDE0E3A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1417122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然后打开你的邮箱，会收到该篇文献的下载链接。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72019-C58D-544E-8EC3-CE00DBDE0E3A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542483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>
              <a:spcBef>
                <a:spcPct val="0"/>
              </a:spcBef>
            </a:pPr>
            <a:fld id="{BC41B30F-2239-4C2A-8C5C-38EE14296B74}" type="slidenum">
              <a:rPr lang="de-DE" altLang="zh-CN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26</a:t>
            </a:fld>
            <a:endParaRPr lang="de-DE" altLang="zh-CN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803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74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defTabSz="9474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defTabSz="9474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defTabSz="9474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defTabSz="94742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474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474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474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4742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A90952D1-3AB9-4CBE-BEA8-E070668A8FE5}" type="slidenum">
              <a:rPr lang="en-GB" altLang="zh-CN" sz="130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26</a:t>
            </a:fld>
            <a:endParaRPr lang="en-GB" altLang="zh-CN" sz="130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80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de-DE" altLang="zh-CN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47979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11225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11225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>
              <a:spcBef>
                <a:spcPct val="0"/>
              </a:spcBef>
            </a:pPr>
            <a:fld id="{1BFDD274-401F-45CB-A035-1E8B57E9898C}" type="slidenum">
              <a:rPr lang="de-DE" altLang="zh-CN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>
                <a:spcBef>
                  <a:spcPct val="0"/>
                </a:spcBef>
              </a:pPr>
              <a:t>27</a:t>
            </a:fld>
            <a:endParaRPr lang="de-DE" altLang="zh-CN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7788" y="8689975"/>
            <a:ext cx="2970212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824" tIns="47416" rIns="94824" bIns="47416" anchor="b"/>
          <a:lstStyle>
            <a:lvl1pPr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defTabSz="947738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94773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24C8895C-C7CE-489A-BDF5-B7CC0CFBE749}" type="slidenum">
              <a:rPr lang="en-GB" altLang="zh-CN" sz="13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 algn="r" eaLnBrk="1" hangingPunct="1">
                <a:spcBef>
                  <a:spcPct val="0"/>
                </a:spcBef>
              </a:pPr>
              <a:t>27</a:t>
            </a:fld>
            <a:endParaRPr lang="en-GB" altLang="zh-CN" sz="130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381000" y="685800"/>
            <a:ext cx="6097588" cy="34305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4824" tIns="47416" rIns="94824" bIns="47416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zh-CN" altLang="en-US" dirty="0" smtClean="0">
                <a:latin typeface="Arial" panose="020B0604020202020204" pitchFamily="34" charset="0"/>
              </a:rPr>
              <a:t>总结一下百链的特点。</a:t>
            </a:r>
            <a:endParaRPr lang="de-DE" altLang="zh-CN" dirty="0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48411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提问互动环节：前面使用读秀，需要一个什么基本装备？</a:t>
            </a:r>
          </a:p>
          <a:p>
            <a:r>
              <a:rPr kumimoji="1" lang="zh-CN" altLang="en-US" dirty="0" smtClean="0"/>
              <a:t>答案：电脑。</a:t>
            </a:r>
          </a:p>
          <a:p>
            <a:r>
              <a:rPr kumimoji="1" lang="zh-CN" altLang="en-US" dirty="0" smtClean="0"/>
              <a:t>但是，我们的阅读习惯在变化。。。。。。</a:t>
            </a:r>
          </a:p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72019-C58D-544E-8EC3-CE00DBDE0E3A}" type="slidenum">
              <a:rPr kumimoji="1" lang="zh-CN" altLang="en-US" smtClean="0"/>
              <a:t>28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7824805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72019-C58D-544E-8EC3-CE00DBDE0E3A}" type="slidenum">
              <a:rPr kumimoji="1" lang="zh-CN" altLang="en-US" smtClean="0"/>
              <a:t>29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494081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也就是说，我们的读秀、移动图书馆如何帮助大家提高学习效率。。。。。。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72019-C58D-544E-8EC3-CE00DBDE0E3A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374682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438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zh-CN" altLang="en-US" dirty="0" smtClean="0">
                <a:latin typeface="Arial" pitchFamily="34" charset="0"/>
              </a:rPr>
              <a:t>移动图书馆出现的背景。让阅读更加便捷。</a:t>
            </a:r>
          </a:p>
          <a:p>
            <a:pPr eaLnBrk="1" hangingPunct="1"/>
            <a:r>
              <a:rPr lang="zh-CN" altLang="en-US" dirty="0" smtClean="0">
                <a:latin typeface="Arial" pitchFamily="34" charset="0"/>
              </a:rPr>
              <a:t>说说在华科遇到的一位研究生，因为跟着导师经常要外出，携带大量纸质文献是不现实的，更别说背着一台电脑，但是咱们可以带着手机啊。</a:t>
            </a:r>
          </a:p>
        </p:txBody>
      </p:sp>
      <p:sp>
        <p:nvSpPr>
          <p:cNvPr id="14438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1A20683F-3245-4B10-847F-0662A21D126F}" type="slidenum">
              <a:rPr lang="zh-CN" altLang="en-US" smtClean="0">
                <a:latin typeface="Arial" pitchFamily="34" charset="0"/>
                <a:ea typeface="华文细黑" pitchFamily="2" charset="-122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zh-CN" altLang="en-US" smtClean="0">
              <a:latin typeface="Arial" pitchFamily="34" charset="0"/>
              <a:ea typeface="华文细黑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623168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72019-C58D-544E-8EC3-CE00DBDE0E3A}" type="slidenum">
              <a:rPr kumimoji="1" lang="zh-CN" altLang="en-US" smtClean="0"/>
              <a:t>31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4182425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6626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1" lang="zh-CN" altLang="en-US">
              <a:latin typeface="Calibri" charset="0"/>
              <a:ea typeface="华文楷体" charset="-122"/>
            </a:endParaRPr>
          </a:p>
        </p:txBody>
      </p:sp>
      <p:sp>
        <p:nvSpPr>
          <p:cNvPr id="26627" name="幻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buFont typeface="Arial" charset="0"/>
              <a:buNone/>
            </a:pPr>
            <a:fld id="{A97BE996-D8FA-4C43-8B50-2186CF9A7D41}" type="slidenum">
              <a:rPr lang="zh-CN" altLang="en-US">
                <a:latin typeface="Century Schoolbook" charset="0"/>
              </a:rPr>
              <a:pPr>
                <a:buFont typeface="Arial" charset="0"/>
                <a:buNone/>
              </a:pPr>
              <a:t>34</a:t>
            </a:fld>
            <a:endParaRPr lang="zh-CN" altLang="en-US">
              <a:latin typeface="Century School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013551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28674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1" lang="zh-CN" altLang="en-US">
              <a:latin typeface="Calibri" charset="0"/>
              <a:ea typeface="华文楷体" charset="-122"/>
            </a:endParaRPr>
          </a:p>
        </p:txBody>
      </p:sp>
      <p:sp>
        <p:nvSpPr>
          <p:cNvPr id="28675" name="幻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buFont typeface="Arial" charset="0"/>
              <a:buNone/>
            </a:pPr>
            <a:fld id="{9DACA15B-44F6-5142-A02D-43AA3A7DBD37}" type="slidenum">
              <a:rPr lang="zh-CN" altLang="en-US">
                <a:latin typeface="Century Schoolbook" charset="0"/>
              </a:rPr>
              <a:pPr>
                <a:buFont typeface="Arial" charset="0"/>
                <a:buNone/>
              </a:pPr>
              <a:t>35</a:t>
            </a:fld>
            <a:endParaRPr lang="zh-CN" altLang="en-US">
              <a:latin typeface="Century School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18251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072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1" lang="zh-CN" altLang="en-US" dirty="0">
              <a:latin typeface="Calibri" charset="0"/>
              <a:ea typeface="华文楷体" charset="-122"/>
            </a:endParaRPr>
          </a:p>
        </p:txBody>
      </p:sp>
      <p:sp>
        <p:nvSpPr>
          <p:cNvPr id="30723" name="幻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buFont typeface="Arial" charset="0"/>
              <a:buNone/>
            </a:pPr>
            <a:fld id="{4A5648A0-F081-2B4D-AC65-62B2EB206533}" type="slidenum">
              <a:rPr lang="zh-CN" altLang="en-US">
                <a:latin typeface="Century Schoolbook" charset="0"/>
              </a:rPr>
              <a:pPr>
                <a:buFont typeface="Arial" charset="0"/>
                <a:buNone/>
              </a:pPr>
              <a:t>36</a:t>
            </a:fld>
            <a:endParaRPr lang="zh-CN" altLang="en-US">
              <a:latin typeface="Century School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2131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但是不要小瞧它的信息量。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72019-C58D-544E-8EC3-CE00DBDE0E3A}" type="slidenum">
              <a:rPr kumimoji="1" lang="zh-CN" altLang="en-US" smtClean="0"/>
              <a:t>37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4159512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幻灯片图像占位符 1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5842" name="备注占位符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kumimoji="1" lang="zh-CN" altLang="en-US">
              <a:latin typeface="Calibri" charset="0"/>
              <a:ea typeface="华文楷体" charset="-122"/>
            </a:endParaRPr>
          </a:p>
        </p:txBody>
      </p:sp>
      <p:sp>
        <p:nvSpPr>
          <p:cNvPr id="35843" name="幻灯片编号占位符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>
              <a:buFont typeface="Arial" charset="0"/>
              <a:buNone/>
            </a:pPr>
            <a:fld id="{AEC175C0-C3F3-6A4E-A26A-F8B5737FE7EF}" type="slidenum">
              <a:rPr lang="zh-CN" altLang="en-US">
                <a:latin typeface="Century Schoolbook" charset="0"/>
              </a:rPr>
              <a:pPr>
                <a:buFont typeface="Arial" charset="0"/>
                <a:buNone/>
              </a:pPr>
              <a:t>40</a:t>
            </a:fld>
            <a:endParaRPr lang="zh-CN" altLang="en-US">
              <a:latin typeface="Century Schoolbook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41765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79413" y="684213"/>
            <a:ext cx="6096000" cy="3429000"/>
          </a:xfrm>
          <a:ln w="12700">
            <a:solidFill>
              <a:srgbClr val="000000"/>
            </a:solidFill>
            <a:bevel/>
            <a:headEnd/>
            <a:tailEnd/>
          </a:ln>
        </p:spPr>
      </p:sp>
      <p:sp>
        <p:nvSpPr>
          <p:cNvPr id="41987" name="备注占位符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4341813"/>
            <a:ext cx="5486400" cy="4114800"/>
          </a:xfrm>
        </p:spPr>
        <p:txBody>
          <a:bodyPr anchor="t"/>
          <a:lstStyle/>
          <a:p>
            <a:r>
              <a:rPr lang="zh-CN" altLang="en-US">
                <a:latin typeface="Calibri" charset="0"/>
                <a:ea typeface="华文楷体" charset="-122"/>
              </a:rPr>
              <a:t>中信，人民文学，读者集团旗下甘肃人民出版社、甘肃民族出版社、甘肃美术出版社、甘肃科技出版社，四川文艺，四川科技，四川少儿，重庆大学，中南大学</a:t>
            </a:r>
          </a:p>
        </p:txBody>
      </p:sp>
      <p:sp>
        <p:nvSpPr>
          <p:cNvPr id="41988" name="幻灯片编号占位符 3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r" eaLnBrk="1" hangingPunct="1">
              <a:buFont typeface="Arial" charset="0"/>
              <a:buNone/>
            </a:pPr>
            <a:fld id="{C4937AB8-28B5-EE48-949E-B2CB15250B86}" type="slidenum">
              <a:rPr lang="zh-CN" altLang="en-US" sz="1200">
                <a:solidFill>
                  <a:srgbClr val="000000"/>
                </a:solidFill>
                <a:latin typeface="Arial" charset="0"/>
              </a:rPr>
              <a:pPr algn="r" eaLnBrk="1" hangingPunct="1">
                <a:buFont typeface="Arial" charset="0"/>
                <a:buNone/>
              </a:pPr>
              <a:t>45</a:t>
            </a:fld>
            <a:endParaRPr lang="zh-CN" altLang="en-US" sz="12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852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幻灯片图像占位符 1"/>
          <p:cNvSpPr>
            <a:spLocks noGrp="1" noRot="1" noChangeAspect="1" noChangeArrowheads="1" noTextEdit="1"/>
          </p:cNvSpPr>
          <p:nvPr>
            <p:ph type="sldImg" idx="4294967295"/>
          </p:nvPr>
        </p:nvSpPr>
        <p:spPr>
          <a:xfrm>
            <a:off x="379413" y="684213"/>
            <a:ext cx="6096000" cy="3429000"/>
          </a:xfrm>
          <a:ln w="12700">
            <a:solidFill>
              <a:srgbClr val="000000"/>
            </a:solidFill>
            <a:bevel/>
            <a:headEnd/>
            <a:tailEnd/>
          </a:ln>
        </p:spPr>
      </p:sp>
      <p:sp>
        <p:nvSpPr>
          <p:cNvPr id="45059" name="备注占位符 2"/>
          <p:cNvSpPr>
            <a:spLocks noGrp="1" noChangeArrowheads="1"/>
          </p:cNvSpPr>
          <p:nvPr>
            <p:ph type="body" idx="4294967295"/>
          </p:nvPr>
        </p:nvSpPr>
        <p:spPr>
          <a:xfrm>
            <a:off x="684213" y="4341813"/>
            <a:ext cx="5486400" cy="4114800"/>
          </a:xfrm>
        </p:spPr>
        <p:txBody>
          <a:bodyPr anchor="t"/>
          <a:lstStyle/>
          <a:p>
            <a:r>
              <a:rPr lang="zh-CN" altLang="en-US" dirty="0">
                <a:latin typeface="Calibri" charset="0"/>
                <a:ea typeface="华文楷体" charset="-122"/>
              </a:rPr>
              <a:t>把书送到每位读者手中，让阅读真正触手可及。</a:t>
            </a:r>
          </a:p>
        </p:txBody>
      </p:sp>
      <p:sp>
        <p:nvSpPr>
          <p:cNvPr id="45060" name="幻灯片编号占位符 3"/>
          <p:cNvSpPr txBox="1">
            <a:spLocks noGrp="1" noChangeArrowheads="1"/>
          </p:cNvSpPr>
          <p:nvPr/>
        </p:nvSpPr>
        <p:spPr bwMode="auto">
          <a:xfrm>
            <a:off x="3883025" y="8683625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宋体" charset="0"/>
              </a:defRPr>
            </a:lvl9pPr>
          </a:lstStyle>
          <a:p>
            <a:pPr algn="r" eaLnBrk="1" hangingPunct="1">
              <a:buFont typeface="Arial" charset="0"/>
              <a:buNone/>
            </a:pPr>
            <a:fld id="{49101D75-B656-0349-9FB2-6387C2793DB3}" type="slidenum">
              <a:rPr lang="zh-CN" altLang="en-US" sz="1200">
                <a:solidFill>
                  <a:srgbClr val="000000"/>
                </a:solidFill>
                <a:latin typeface="Arial" charset="0"/>
              </a:rPr>
              <a:pPr algn="r" eaLnBrk="1" hangingPunct="1">
                <a:buFont typeface="Arial" charset="0"/>
                <a:buNone/>
              </a:pPr>
              <a:t>46</a:t>
            </a:fld>
            <a:endParaRPr lang="zh-CN" altLang="en-US" sz="12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8934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D6C74-2FAF-554B-9A06-6515E3BC5C01}" type="slidenum">
              <a:rPr kumimoji="1" lang="zh-CN" altLang="en-US" smtClean="0"/>
              <a:t>47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7494959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72019-C58D-544E-8EC3-CE00DBDE0E3A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8774681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D6C74-2FAF-554B-9A06-6515E3BC5C01}" type="slidenum">
              <a:rPr kumimoji="1" lang="zh-CN" altLang="en-US" smtClean="0"/>
              <a:t>48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0691780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大数据时代</a:t>
            </a:r>
            <a:r>
              <a:rPr kumimoji="1" lang="en-US" altLang="zh-CN" dirty="0" smtClean="0"/>
              <a:t>——</a:t>
            </a:r>
            <a:r>
              <a:rPr kumimoji="1" lang="zh-CN" altLang="en-US" dirty="0" smtClean="0"/>
              <a:t>容易迷失在海量学习资源中</a:t>
            </a:r>
          </a:p>
          <a:p>
            <a:r>
              <a:rPr kumimoji="1" lang="zh-CN" altLang="en-US" dirty="0" smtClean="0"/>
              <a:t>个性化学习时代</a:t>
            </a:r>
            <a:r>
              <a:rPr kumimoji="1" lang="en-US" altLang="zh-CN" dirty="0" smtClean="0"/>
              <a:t>——</a:t>
            </a:r>
            <a:r>
              <a:rPr kumimoji="1" lang="zh-CN" altLang="en-US" dirty="0" smtClean="0"/>
              <a:t>每个人的需求不同，图书馆传统馆藏不可能满足所有人</a:t>
            </a:r>
          </a:p>
          <a:p>
            <a:r>
              <a:rPr kumimoji="1" lang="zh-CN" altLang="en-US" dirty="0" smtClean="0"/>
              <a:t>新阅读方式时代</a:t>
            </a:r>
            <a:r>
              <a:rPr kumimoji="1" lang="en-US" altLang="zh-CN" dirty="0" smtClean="0"/>
              <a:t>——</a:t>
            </a:r>
            <a:r>
              <a:rPr kumimoji="1" lang="zh-CN" altLang="en-US" dirty="0" smtClean="0"/>
              <a:t>无线网络带来的移动阅读</a:t>
            </a:r>
          </a:p>
          <a:p>
            <a:r>
              <a:rPr kumimoji="1" lang="zh-CN" altLang="en-US" dirty="0" smtClean="0"/>
              <a:t>数字图书馆时代</a:t>
            </a:r>
            <a:r>
              <a:rPr kumimoji="1" lang="en-US" altLang="zh-CN" dirty="0" smtClean="0"/>
              <a:t>——</a:t>
            </a:r>
            <a:r>
              <a:rPr kumimoji="1" lang="zh-CN" altLang="en-US" dirty="0" smtClean="0"/>
              <a:t>掌控强大的数字资源库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D6C74-2FAF-554B-9A06-6515E3BC5C01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07477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zh-CN" altLang="en-US" dirty="0" smtClean="0"/>
              <a:t>好，来看看我们的读秀赫移动图书馆是如何做到这一点的。。。。。。</a:t>
            </a:r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D6C74-2FAF-554B-9A06-6515E3BC5C01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4086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F72019-C58D-544E-8EC3-CE00DBDE0E3A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8963211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D6C74-2FAF-554B-9A06-6515E3BC5C01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341215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sp>
        <p:nvSpPr>
          <p:cNvPr id="4" name="幻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9D6C74-2FAF-554B-9A06-6515E3BC5C01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105325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的全景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和题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带标题的引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三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三栏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和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项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CN" altLang="en-US" smtClean="0"/>
              <a:t>将图片拖动到占位符，或单击添加图标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10/26/16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二级</a:t>
            </a:r>
          </a:p>
          <a:p>
            <a:pPr lvl="2"/>
            <a:r>
              <a:rPr lang="zh-CN" altLang="en-US" smtClean="0"/>
              <a:t>三级</a:t>
            </a:r>
          </a:p>
          <a:p>
            <a:pPr lvl="3"/>
            <a:r>
              <a:rPr lang="zh-CN" altLang="en-US" smtClean="0"/>
              <a:t>四级</a:t>
            </a:r>
          </a:p>
          <a:p>
            <a:pPr lvl="4"/>
            <a:r>
              <a:rPr lang="zh-CN" altLang="en-US" smtClean="0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10/26/16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9.png"/></Relationships>
</file>

<file path=ppt/slides/_rels/slide2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image" Target="../media/image31.png"/><Relationship Id="rId15" Type="http://schemas.openxmlformats.org/officeDocument/2006/relationships/image" Target="../media/image32.pn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6" Type="http://schemas.openxmlformats.org/officeDocument/2006/relationships/image" Target="../media/image23.png"/><Relationship Id="rId7" Type="http://schemas.openxmlformats.org/officeDocument/2006/relationships/image" Target="../media/image24.png"/><Relationship Id="rId8" Type="http://schemas.openxmlformats.org/officeDocument/2006/relationships/image" Target="../media/image25.png"/><Relationship Id="rId9" Type="http://schemas.openxmlformats.org/officeDocument/2006/relationships/image" Target="../media/image26.png"/><Relationship Id="rId10" Type="http://schemas.openxmlformats.org/officeDocument/2006/relationships/image" Target="../media/image2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5" Type="http://schemas.openxmlformats.org/officeDocument/2006/relationships/image" Target="../media/image37.jpeg"/><Relationship Id="rId6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5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8" Type="http://schemas.openxmlformats.org/officeDocument/2006/relationships/image" Target="../media/image56.png"/><Relationship Id="rId9" Type="http://schemas.openxmlformats.org/officeDocument/2006/relationships/image" Target="../media/image57.png"/><Relationship Id="rId10" Type="http://schemas.openxmlformats.org/officeDocument/2006/relationships/image" Target="../media/image58.png"/><Relationship Id="rId11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4" Type="http://schemas.openxmlformats.org/officeDocument/2006/relationships/image" Target="../media/image65.png"/><Relationship Id="rId5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png"/><Relationship Id="rId3" Type="http://schemas.openxmlformats.org/officeDocument/2006/relationships/image" Target="../media/image7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79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4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792480" y="1122363"/>
            <a:ext cx="10576560" cy="2387600"/>
          </a:xfrm>
        </p:spPr>
        <p:txBody>
          <a:bodyPr/>
          <a:lstStyle/>
          <a:p>
            <a:pPr algn="ctr"/>
            <a:r>
              <a:rPr kumimoji="1" lang="zh-CN" altLang="en-US" dirty="0" smtClean="0">
                <a:solidFill>
                  <a:srgbClr val="C00000"/>
                </a:solidFill>
              </a:rPr>
              <a:t>让超星系列资源</a:t>
            </a:r>
            <a:br>
              <a:rPr kumimoji="1" lang="zh-CN" altLang="en-US" dirty="0" smtClean="0">
                <a:solidFill>
                  <a:srgbClr val="C00000"/>
                </a:solidFill>
              </a:rPr>
            </a:br>
            <a:r>
              <a:rPr kumimoji="1" lang="zh-CN" altLang="en-US" dirty="0" smtClean="0">
                <a:solidFill>
                  <a:srgbClr val="C00000"/>
                </a:solidFill>
              </a:rPr>
              <a:t>为高效率学习提供保障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endParaRPr kumimoji="1" lang="zh-CN" altLang="en-US" sz="2800" dirty="0" smtClean="0"/>
          </a:p>
          <a:p>
            <a:pPr algn="ctr"/>
            <a:r>
              <a:rPr kumimoji="1" lang="zh-CN" altLang="en-US" sz="2800" dirty="0" smtClean="0">
                <a:solidFill>
                  <a:srgbClr val="C00000"/>
                </a:solidFill>
              </a:rPr>
              <a:t>超星集团武汉培训部主任    朱庆明</a:t>
            </a:r>
            <a:endParaRPr kumimoji="1" lang="zh-CN" alt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6928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233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/>
              <a:t>是不是感觉太过简单没有什么特别的？</a:t>
            </a:r>
            <a:br>
              <a:rPr kumimoji="1" lang="zh-CN" altLang="en-US" dirty="0" smtClean="0"/>
            </a:br>
            <a:endParaRPr kumimoji="1" lang="zh-CN" altLang="en-US" dirty="0"/>
          </a:p>
        </p:txBody>
      </p:sp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723" y="2623343"/>
            <a:ext cx="2794000" cy="2794000"/>
          </a:xfrm>
        </p:spPr>
      </p:pic>
      <p:sp>
        <p:nvSpPr>
          <p:cNvPr id="6" name="文本框 5"/>
          <p:cNvSpPr txBox="1"/>
          <p:nvPr/>
        </p:nvSpPr>
        <p:spPr>
          <a:xfrm>
            <a:off x="6072307" y="335280"/>
            <a:ext cx="5601533" cy="630936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r>
              <a:rPr kumimoji="1" lang="zh-CN" altLang="en-US" sz="4800" dirty="0" smtClean="0">
                <a:solidFill>
                  <a:srgbClr val="C00000"/>
                </a:solidFill>
              </a:rPr>
              <a:t>一站式检索的威力</a:t>
            </a:r>
          </a:p>
          <a:p>
            <a:endParaRPr kumimoji="1" lang="zh-CN" altLang="en-US" sz="4800" dirty="0" smtClean="0">
              <a:solidFill>
                <a:srgbClr val="C00000"/>
              </a:solidFill>
            </a:endParaRPr>
          </a:p>
          <a:p>
            <a:r>
              <a:rPr kumimoji="1" lang="zh-CN" altLang="en-US" sz="4000" dirty="0" smtClean="0">
                <a:solidFill>
                  <a:srgbClr val="C00000"/>
                </a:solidFill>
              </a:rPr>
              <a:t>   </a:t>
            </a:r>
            <a:r>
              <a:rPr kumimoji="1" lang="zh-CN" altLang="en-US" sz="3200" dirty="0" smtClean="0">
                <a:solidFill>
                  <a:srgbClr val="C00000"/>
                </a:solidFill>
              </a:rPr>
              <a:t>体现出强大的整合能力</a:t>
            </a:r>
            <a:endParaRPr kumimoji="1" lang="zh-CN" altLang="en-US" sz="3200" dirty="0">
              <a:solidFill>
                <a:srgbClr val="C00000"/>
              </a:solidFill>
            </a:endParaRPr>
          </a:p>
          <a:p>
            <a:r>
              <a:rPr kumimoji="1" lang="zh-CN" altLang="en-US" sz="3200" dirty="0">
                <a:solidFill>
                  <a:srgbClr val="C00000"/>
                </a:solidFill>
              </a:rPr>
              <a:t> </a:t>
            </a:r>
            <a:r>
              <a:rPr kumimoji="1" lang="zh-CN" altLang="en-US" sz="3200" dirty="0" smtClean="0">
                <a:solidFill>
                  <a:srgbClr val="C00000"/>
                </a:solidFill>
              </a:rPr>
              <a:t>   不再有多处多次检索的麻烦</a:t>
            </a:r>
          </a:p>
          <a:p>
            <a:endParaRPr kumimoji="1" lang="zh-CN" altLang="en-US" sz="3200" dirty="0">
              <a:solidFill>
                <a:srgbClr val="C00000"/>
              </a:solidFill>
            </a:endParaRPr>
          </a:p>
          <a:p>
            <a:endParaRPr kumimoji="1" lang="zh-CN" altLang="en-US" sz="3200" dirty="0" smtClean="0">
              <a:solidFill>
                <a:srgbClr val="C00000"/>
              </a:solidFill>
            </a:endParaRPr>
          </a:p>
          <a:p>
            <a:r>
              <a:rPr kumimoji="1" lang="zh-CN" altLang="en-US" sz="3200" dirty="0">
                <a:solidFill>
                  <a:srgbClr val="C00000"/>
                </a:solidFill>
              </a:rPr>
              <a:t> </a:t>
            </a:r>
            <a:r>
              <a:rPr kumimoji="1" lang="zh-CN" altLang="en-US" sz="3200" dirty="0" smtClean="0">
                <a:solidFill>
                  <a:srgbClr val="C00000"/>
                </a:solidFill>
              </a:rPr>
              <a:t>   图书馆馆藏纸书</a:t>
            </a:r>
          </a:p>
          <a:p>
            <a:r>
              <a:rPr kumimoji="1" lang="zh-CN" altLang="en-US" sz="3200" dirty="0">
                <a:solidFill>
                  <a:srgbClr val="C00000"/>
                </a:solidFill>
              </a:rPr>
              <a:t> </a:t>
            </a:r>
            <a:r>
              <a:rPr kumimoji="1" lang="zh-CN" altLang="en-US" sz="3200" dirty="0" smtClean="0">
                <a:solidFill>
                  <a:srgbClr val="C00000"/>
                </a:solidFill>
              </a:rPr>
              <a:t>   图书馆馆藏电子书</a:t>
            </a:r>
          </a:p>
          <a:p>
            <a:r>
              <a:rPr kumimoji="1" lang="zh-CN" altLang="en-US" sz="3200" dirty="0">
                <a:solidFill>
                  <a:srgbClr val="C00000"/>
                </a:solidFill>
              </a:rPr>
              <a:t> </a:t>
            </a:r>
            <a:r>
              <a:rPr kumimoji="1" lang="zh-CN" altLang="en-US" sz="3200" dirty="0" smtClean="0">
                <a:solidFill>
                  <a:srgbClr val="C00000"/>
                </a:solidFill>
              </a:rPr>
              <a:t>   图书馆没有而读秀有的书</a:t>
            </a:r>
          </a:p>
          <a:p>
            <a:endParaRPr kumimoji="1" lang="zh-CN" altLang="en-US" sz="4000" dirty="0"/>
          </a:p>
          <a:p>
            <a:endParaRPr kumimoji="1" lang="zh-CN" altLang="en-US" sz="4000" dirty="0" smtClean="0"/>
          </a:p>
          <a:p>
            <a:endParaRPr kumimoji="1" lang="zh-CN" altLang="en-US" sz="4000" dirty="0"/>
          </a:p>
          <a:p>
            <a:endParaRPr kumimoji="1" lang="zh-CN" altLang="en-US" sz="4000" dirty="0" smtClean="0"/>
          </a:p>
          <a:p>
            <a:endParaRPr kumimoji="1"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12510709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4087" y="2491626"/>
            <a:ext cx="3044938" cy="204619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5839" y="2491626"/>
            <a:ext cx="3037448" cy="204619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 cstate="print"/>
          <a:srcRect l="6517" r="8514"/>
          <a:stretch>
            <a:fillRect/>
          </a:stretch>
        </p:blipFill>
        <p:spPr>
          <a:xfrm>
            <a:off x="8229600" y="2491626"/>
            <a:ext cx="3443288" cy="2000248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934698" y="4867573"/>
            <a:ext cx="2007280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3605</a:t>
            </a:r>
            <a:r>
              <a:rPr lang="zh-CN" alt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条</a:t>
            </a:r>
            <a:endParaRPr lang="zh-CN" alt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9" name="矩形 8"/>
          <p:cNvSpPr/>
          <p:nvPr/>
        </p:nvSpPr>
        <p:spPr>
          <a:xfrm>
            <a:off x="4906623" y="4867573"/>
            <a:ext cx="2007281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1709</a:t>
            </a:r>
            <a:r>
              <a:rPr lang="zh-CN" alt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条</a:t>
            </a:r>
            <a:endParaRPr lang="zh-CN" alt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0" name="矩形 9"/>
          <p:cNvSpPr/>
          <p:nvPr/>
        </p:nvSpPr>
        <p:spPr>
          <a:xfrm>
            <a:off x="8721456" y="4867572"/>
            <a:ext cx="2321469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CN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12284</a:t>
            </a:r>
            <a:r>
              <a:rPr lang="zh-CN" alt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条</a:t>
            </a:r>
            <a:endParaRPr lang="zh-CN" alt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934698" y="1007714"/>
            <a:ext cx="24481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ea"/>
                <a:ea typeface="+mj-ea"/>
              </a:rPr>
              <a:t>馆藏纸书</a:t>
            </a:r>
            <a:endParaRPr lang="zh-CN" alt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4906623" y="1007714"/>
            <a:ext cx="2448107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ea"/>
                <a:ea typeface="+mj-ea"/>
              </a:rPr>
              <a:t>电子图书</a:t>
            </a:r>
            <a:endParaRPr lang="zh-CN" alt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8958023" y="1007714"/>
            <a:ext cx="1986442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ea"/>
                <a:ea typeface="+mj-ea"/>
              </a:rPr>
              <a:t>读    秀</a:t>
            </a:r>
            <a:endParaRPr lang="zh-CN" altLang="en-US" sz="4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tx1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1436553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3" cstate="print"/>
          <a:srcRect l="13063" t="4271" r="14182"/>
          <a:stretch>
            <a:fillRect/>
          </a:stretch>
        </p:blipFill>
        <p:spPr>
          <a:xfrm>
            <a:off x="1" y="0"/>
            <a:ext cx="10058400" cy="6858000"/>
          </a:xfrm>
          <a:prstGeom prst="rect">
            <a:avLst/>
          </a:prstGeom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548869" y="4761777"/>
            <a:ext cx="7885193" cy="1989137"/>
          </a:xfrm>
          <a:prstGeom prst="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endParaRPr lang="zh-CN" altLang="en-US" b="1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3439316" y="3646962"/>
            <a:ext cx="1367780" cy="568292"/>
          </a:xfrm>
          <a:prstGeom prst="wedgeRectCallout">
            <a:avLst>
              <a:gd name="adj1" fmla="val -24824"/>
              <a:gd name="adj2" fmla="val 148269"/>
            </a:avLst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algn="ctr"/>
            <a:r>
              <a:rPr lang="zh-CN" altLang="en-US" b="1" dirty="0" smtClean="0">
                <a:solidFill>
                  <a:schemeClr val="accent6">
                    <a:lumMod val="75000"/>
                  </a:schemeClr>
                </a:solidFill>
              </a:rPr>
              <a:t>在线试读</a:t>
            </a:r>
            <a:endParaRPr lang="zh-CN" altLang="en-US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0283786" y="0"/>
            <a:ext cx="1908215" cy="685800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endParaRPr kumimoji="1" lang="zh-CN" altLang="en-US" sz="2800" dirty="0" smtClean="0"/>
          </a:p>
          <a:p>
            <a:r>
              <a:rPr kumimoji="1" lang="zh-CN" altLang="en-US" sz="2800" dirty="0" smtClean="0"/>
              <a:t>读本书题录信息可以判断是否需要此书</a:t>
            </a:r>
          </a:p>
          <a:p>
            <a:endParaRPr kumimoji="1" lang="zh-CN" altLang="en-US" sz="2800" dirty="0"/>
          </a:p>
          <a:p>
            <a:r>
              <a:rPr kumimoji="1" lang="zh-CN" altLang="en-US" sz="2800" dirty="0" smtClean="0"/>
              <a:t>如果需要那该如何获取原文呢？</a:t>
            </a:r>
            <a:endParaRPr kumimoji="1"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20726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竖排标题 3"/>
          <p:cNvSpPr>
            <a:spLocks noGrp="1"/>
          </p:cNvSpPr>
          <p:nvPr>
            <p:ph type="title" orient="vert"/>
          </p:nvPr>
        </p:nvSpPr>
        <p:spPr>
          <a:xfrm>
            <a:off x="9282904" y="609599"/>
            <a:ext cx="2005011" cy="5181601"/>
          </a:xfrm>
        </p:spPr>
        <p:txBody>
          <a:bodyPr>
            <a:normAutofit/>
          </a:bodyPr>
          <a:lstStyle/>
          <a:p>
            <a:pPr algn="ctr"/>
            <a:r>
              <a:rPr kumimoji="1" lang="zh-CN" altLang="en-US" sz="4000" dirty="0" smtClean="0">
                <a:solidFill>
                  <a:srgbClr val="C00000"/>
                </a:solidFill>
              </a:rPr>
              <a:t>图书文献传递</a:t>
            </a:r>
            <a:endParaRPr kumimoji="1" lang="zh-CN" altLang="en-US" sz="4000" dirty="0">
              <a:solidFill>
                <a:srgbClr val="C00000"/>
              </a:solidFill>
            </a:endParaRPr>
          </a:p>
        </p:txBody>
      </p:sp>
      <p:sp>
        <p:nvSpPr>
          <p:cNvPr id="5" name="竖排文本占位符 4"/>
          <p:cNvSpPr>
            <a:spLocks noGrp="1"/>
          </p:cNvSpPr>
          <p:nvPr>
            <p:ph type="body" orient="vert" idx="1"/>
          </p:nvPr>
        </p:nvSpPr>
        <p:spPr/>
        <p:txBody>
          <a:bodyPr/>
          <a:lstStyle/>
          <a:p>
            <a:endParaRPr kumimoji="1" lang="zh-CN" altLang="en-US" dirty="0"/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494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62000" y="1097280"/>
            <a:ext cx="9966960" cy="3429000"/>
          </a:xfrm>
        </p:spPr>
        <p:txBody>
          <a:bodyPr>
            <a:noAutofit/>
          </a:bodyPr>
          <a:lstStyle/>
          <a:p>
            <a:r>
              <a:rPr kumimoji="1" lang="en-US" altLang="zh-CN" dirty="0" smtClean="0">
                <a:solidFill>
                  <a:srgbClr val="C00000"/>
                </a:solidFill>
              </a:rPr>
              <a:t>1.</a:t>
            </a:r>
            <a:r>
              <a:rPr kumimoji="1" lang="zh-CN" altLang="en-US" dirty="0" smtClean="0">
                <a:solidFill>
                  <a:srgbClr val="C00000"/>
                </a:solidFill>
              </a:rPr>
              <a:t>若图书馆藏有此书纸本，直接查看馆藏信息， 即办理借阅。</a:t>
            </a:r>
            <a:br>
              <a:rPr kumimoji="1" lang="zh-CN" altLang="en-US" dirty="0" smtClean="0">
                <a:solidFill>
                  <a:srgbClr val="C00000"/>
                </a:solidFill>
              </a:rPr>
            </a:br>
            <a:r>
              <a:rPr kumimoji="1" lang="en-US" altLang="zh-CN" dirty="0" smtClean="0">
                <a:solidFill>
                  <a:srgbClr val="C00000"/>
                </a:solidFill>
              </a:rPr>
              <a:t>2.</a:t>
            </a:r>
            <a:r>
              <a:rPr kumimoji="1" lang="zh-CN" altLang="en-US" dirty="0" smtClean="0">
                <a:solidFill>
                  <a:srgbClr val="C00000"/>
                </a:solidFill>
              </a:rPr>
              <a:t>若图书馆藏有此书电子版，直接打开阅读。（超星浏览器）</a:t>
            </a:r>
            <a:br>
              <a:rPr kumimoji="1" lang="zh-CN" altLang="en-US" dirty="0" smtClean="0">
                <a:solidFill>
                  <a:srgbClr val="C00000"/>
                </a:solidFill>
              </a:rPr>
            </a:br>
            <a:r>
              <a:rPr kumimoji="1" lang="en-US" altLang="zh-CN" dirty="0" smtClean="0">
                <a:solidFill>
                  <a:srgbClr val="C00000"/>
                </a:solidFill>
              </a:rPr>
              <a:t>3.</a:t>
            </a:r>
            <a:r>
              <a:rPr kumimoji="1" lang="zh-CN" altLang="en-US" dirty="0" smtClean="0">
                <a:solidFill>
                  <a:srgbClr val="C00000"/>
                </a:solidFill>
              </a:rPr>
              <a:t>若图书馆无此书，读秀提示可做文献传递，</a:t>
            </a:r>
            <a:br>
              <a:rPr kumimoji="1" lang="zh-CN" altLang="en-US" dirty="0" smtClean="0">
                <a:solidFill>
                  <a:srgbClr val="C00000"/>
                </a:solidFill>
              </a:rPr>
            </a:br>
            <a:r>
              <a:rPr kumimoji="1" lang="zh-CN" altLang="en-US" dirty="0" smtClean="0">
                <a:solidFill>
                  <a:srgbClr val="C00000"/>
                </a:solidFill>
              </a:rPr>
              <a:t>即办理文献传递。</a:t>
            </a:r>
            <a:br>
              <a:rPr kumimoji="1" lang="zh-CN" altLang="en-US" dirty="0" smtClean="0">
                <a:solidFill>
                  <a:srgbClr val="C00000"/>
                </a:solidFill>
              </a:rPr>
            </a:br>
            <a:r>
              <a:rPr kumimoji="1" lang="en-US" altLang="zh-CN" dirty="0" smtClean="0">
                <a:solidFill>
                  <a:srgbClr val="C00000"/>
                </a:solidFill>
              </a:rPr>
              <a:t>4.</a:t>
            </a:r>
            <a:r>
              <a:rPr kumimoji="1" lang="zh-CN" altLang="en-US" dirty="0" smtClean="0">
                <a:solidFill>
                  <a:srgbClr val="C00000"/>
                </a:solidFill>
              </a:rPr>
              <a:t>读秀还能提示本地区其他哪些图书馆有此图书。</a:t>
            </a:r>
            <a:br>
              <a:rPr kumimoji="1" lang="zh-CN" altLang="en-US" dirty="0" smtClean="0">
                <a:solidFill>
                  <a:srgbClr val="C00000"/>
                </a:solidFill>
              </a:rPr>
            </a:br>
            <a:r>
              <a:rPr kumimoji="1" lang="en-US" altLang="zh-CN" dirty="0" smtClean="0">
                <a:solidFill>
                  <a:srgbClr val="C00000"/>
                </a:solidFill>
              </a:rPr>
              <a:t>5.</a:t>
            </a:r>
            <a:r>
              <a:rPr kumimoji="1" lang="zh-CN" altLang="en-US" dirty="0" smtClean="0">
                <a:solidFill>
                  <a:srgbClr val="C00000"/>
                </a:solidFill>
              </a:rPr>
              <a:t>读秀还能推荐网购此书。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half" idx="2"/>
          </p:nvPr>
        </p:nvSpPr>
        <p:spPr>
          <a:xfrm>
            <a:off x="1141456" y="5029199"/>
            <a:ext cx="9904459" cy="1371599"/>
          </a:xfrm>
        </p:spPr>
        <p:txBody>
          <a:bodyPr>
            <a:normAutofit/>
          </a:bodyPr>
          <a:lstStyle/>
          <a:p>
            <a:r>
              <a:rPr kumimoji="1" lang="zh-CN" altLang="en-US" sz="4000" dirty="0" smtClean="0">
                <a:solidFill>
                  <a:srgbClr val="C00000"/>
                </a:solidFill>
              </a:rPr>
              <a:t>总结：强大、便捷的图书原文获取方式</a:t>
            </a:r>
            <a:endParaRPr kumimoji="1" lang="zh-CN" alt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1547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975360" y="1158240"/>
            <a:ext cx="1027176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4000" dirty="0" smtClean="0">
                <a:solidFill>
                  <a:srgbClr val="C00000"/>
                </a:solidFill>
              </a:rPr>
              <a:t>那么问题来了。。。。。。</a:t>
            </a:r>
          </a:p>
          <a:p>
            <a:endParaRPr kumimoji="1" lang="zh-CN" altLang="en-US" sz="4000" dirty="0" smtClean="0">
              <a:solidFill>
                <a:srgbClr val="C00000"/>
              </a:solidFill>
            </a:endParaRPr>
          </a:p>
          <a:p>
            <a:r>
              <a:rPr kumimoji="1" lang="zh-CN" altLang="en-US" sz="4000" dirty="0">
                <a:solidFill>
                  <a:srgbClr val="C00000"/>
                </a:solidFill>
              </a:rPr>
              <a:t> </a:t>
            </a:r>
            <a:r>
              <a:rPr kumimoji="1" lang="zh-CN" altLang="en-US" sz="4000" dirty="0" smtClean="0">
                <a:solidFill>
                  <a:srgbClr val="C00000"/>
                </a:solidFill>
              </a:rPr>
              <a:t>       我需要翻阅很多书，但我并不需要把一本书全部读完，那该怎么办？</a:t>
            </a:r>
            <a:endParaRPr kumimoji="1" lang="zh-CN" altLang="en-US" sz="4000" dirty="0">
              <a:solidFill>
                <a:srgbClr val="C00000"/>
              </a:solidFill>
            </a:endParaRPr>
          </a:p>
          <a:p>
            <a:endParaRPr kumimoji="1" lang="zh-CN" altLang="en-US" sz="4000" dirty="0" smtClean="0"/>
          </a:p>
          <a:p>
            <a:endParaRPr kumimoji="1" lang="zh-CN" altLang="en-US" sz="4000" dirty="0"/>
          </a:p>
          <a:p>
            <a:endParaRPr kumimoji="1" lang="zh-CN" altLang="en-US" sz="4000" dirty="0" smtClean="0"/>
          </a:p>
          <a:p>
            <a:endParaRPr kumimoji="1" lang="zh-CN" altLang="en-US" sz="4000" dirty="0"/>
          </a:p>
          <a:p>
            <a:endParaRPr kumimoji="1" lang="zh-CN" altLang="en-US" sz="4000" dirty="0"/>
          </a:p>
        </p:txBody>
      </p:sp>
    </p:spTree>
    <p:extLst>
      <p:ext uri="{BB962C8B-B14F-4D97-AF65-F5344CB8AC3E}">
        <p14:creationId xmlns:p14="http://schemas.microsoft.com/office/powerpoint/2010/main" val="728043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sz="6600" dirty="0" smtClean="0">
                <a:solidFill>
                  <a:srgbClr val="C00000"/>
                </a:solidFill>
              </a:rPr>
              <a:t>我们完全懂你！</a:t>
            </a:r>
            <a:r>
              <a:rPr kumimoji="1" lang="zh-CN" altLang="en-US" dirty="0" smtClean="0">
                <a:solidFill>
                  <a:srgbClr val="C00000"/>
                </a:solidFill>
              </a:rPr>
              <a:t/>
            </a:r>
            <a:br>
              <a:rPr kumimoji="1" lang="zh-CN" altLang="en-US" dirty="0" smtClean="0">
                <a:solidFill>
                  <a:srgbClr val="C00000"/>
                </a:solidFill>
              </a:rPr>
            </a:b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kumimoji="1" lang="zh-CN" altLang="en-US" sz="3600" dirty="0" smtClean="0">
                <a:solidFill>
                  <a:srgbClr val="C00000"/>
                </a:solidFill>
              </a:rPr>
              <a:t>这叫泛读，</a:t>
            </a:r>
          </a:p>
          <a:p>
            <a:endParaRPr kumimoji="1" lang="zh-CN" altLang="en-US" sz="3600" dirty="0">
              <a:solidFill>
                <a:srgbClr val="C00000"/>
              </a:solidFill>
            </a:endParaRPr>
          </a:p>
          <a:p>
            <a:r>
              <a:rPr kumimoji="1" lang="zh-CN" altLang="en-US" sz="3600" dirty="0" smtClean="0">
                <a:solidFill>
                  <a:srgbClr val="C00000"/>
                </a:solidFill>
              </a:rPr>
              <a:t>这叫碎片化阅读</a:t>
            </a:r>
          </a:p>
          <a:p>
            <a:endParaRPr kumimoji="1" lang="zh-CN" altLang="en-US" sz="3600" dirty="0">
              <a:solidFill>
                <a:srgbClr val="C00000"/>
              </a:solidFill>
            </a:endParaRPr>
          </a:p>
          <a:p>
            <a:r>
              <a:rPr kumimoji="1" lang="zh-CN" altLang="en-US" sz="3600" dirty="0" smtClean="0">
                <a:solidFill>
                  <a:srgbClr val="C00000"/>
                </a:solidFill>
              </a:rPr>
              <a:t>这叫知识点阅读</a:t>
            </a:r>
            <a:endParaRPr kumimoji="1" lang="zh-CN" altLang="en-US" sz="3600" dirty="0">
              <a:solidFill>
                <a:srgbClr val="C00000"/>
              </a:solidFill>
            </a:endParaRPr>
          </a:p>
        </p:txBody>
      </p:sp>
      <p:pic>
        <p:nvPicPr>
          <p:cNvPr id="7" name="图片占位符 6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9" r="12209"/>
          <a:stretch>
            <a:fillRect/>
          </a:stretch>
        </p:blipFill>
        <p:spPr>
          <a:xfrm>
            <a:off x="7406640" y="1069659"/>
            <a:ext cx="3599962" cy="5087301"/>
          </a:xfrm>
        </p:spPr>
      </p:pic>
    </p:spTree>
    <p:extLst>
      <p:ext uri="{BB962C8B-B14F-4D97-AF65-F5344CB8AC3E}">
        <p14:creationId xmlns:p14="http://schemas.microsoft.com/office/powerpoint/2010/main" val="410876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072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5"/>
          <p:cNvSpPr>
            <a:spLocks noGrp="1"/>
          </p:cNvSpPr>
          <p:nvPr>
            <p:ph type="title"/>
          </p:nvPr>
        </p:nvSpPr>
        <p:spPr>
          <a:xfrm>
            <a:off x="718560" y="1378942"/>
            <a:ext cx="10561418" cy="4420196"/>
          </a:xfrm>
        </p:spPr>
        <p:txBody>
          <a:bodyPr/>
          <a:lstStyle/>
          <a:p>
            <a:pPr algn="l" eaLnBrk="0" hangingPunct="0">
              <a:lnSpc>
                <a:spcPct val="150000"/>
              </a:lnSpc>
              <a:defRPr/>
            </a:pPr>
            <a:r>
              <a:rPr lang="zh-CN" altLang="en-US" sz="2800" b="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       把</a:t>
            </a:r>
            <a:r>
              <a:rPr lang="zh-CN" altLang="en-US" sz="2800" b="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所有图书打碎，以章节目录为基础，形成一本</a:t>
            </a:r>
            <a:r>
              <a:rPr lang="zh-CN" altLang="en-US" sz="2800" b="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大百科全书，</a:t>
            </a:r>
            <a:r>
              <a:rPr lang="en-US" altLang="zh-CN" sz="2800" b="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/>
            </a:r>
            <a:br>
              <a:rPr lang="en-US" altLang="zh-CN" sz="2800" b="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</a:br>
            <a:r>
              <a:rPr lang="zh-CN" altLang="en-US" sz="2800" b="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目前</a:t>
            </a:r>
            <a:r>
              <a:rPr lang="zh-CN" altLang="en-US" sz="2800" b="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，</a:t>
            </a:r>
            <a:r>
              <a:rPr lang="zh-CN" altLang="zh-CN" sz="2800" b="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可搜索的信息量</a:t>
            </a:r>
            <a:r>
              <a:rPr lang="zh-CN" altLang="zh-CN" sz="2800" b="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超过</a:t>
            </a:r>
            <a:r>
              <a:rPr lang="en-US" altLang="zh-CN" sz="2800" b="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13</a:t>
            </a:r>
            <a:r>
              <a:rPr lang="zh-CN" altLang="zh-CN" sz="2800" b="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亿</a:t>
            </a:r>
            <a:r>
              <a:rPr lang="zh-CN" altLang="zh-CN" sz="2800" b="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页，为读者提供深入到图书内容的全文检索</a:t>
            </a:r>
            <a:r>
              <a:rPr lang="zh-CN" altLang="zh-CN" sz="2800" b="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。</a:t>
            </a:r>
            <a:r>
              <a:rPr lang="zh-CN" altLang="en-US" sz="2800" b="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任何</a:t>
            </a:r>
            <a:r>
              <a:rPr lang="zh-CN" altLang="en-US" sz="2800" b="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一句话、任何</a:t>
            </a:r>
            <a:r>
              <a:rPr lang="zh-CN" altLang="en-US" sz="2800" b="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一个词</a:t>
            </a:r>
            <a:r>
              <a:rPr lang="zh-CN" altLang="en-US" sz="2800" b="0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都可以在读秀中找到出自哪本书的哪一</a:t>
            </a:r>
            <a:r>
              <a:rPr lang="zh-CN" altLang="en-US" sz="2800" b="0" dirty="0" smtClean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>页。</a:t>
            </a:r>
            <a:r>
              <a:rPr lang="zh-CN" altLang="en-US" sz="3200" b="1" dirty="0" smtClean="0">
                <a:solidFill>
                  <a:srgbClr val="FFFF00"/>
                </a:solidFill>
                <a:latin typeface="Arial" pitchFamily="34" charset="0"/>
                <a:ea typeface="微软雅黑" pitchFamily="34" charset="-122"/>
              </a:rPr>
              <a:t>百万图书中精准找到知识点。</a:t>
            </a:r>
            <a:r>
              <a:rPr lang="en-US" altLang="zh-CN" sz="3200" b="1" dirty="0">
                <a:solidFill>
                  <a:srgbClr val="FFFF00"/>
                </a:solidFill>
                <a:latin typeface="Arial" pitchFamily="34" charset="0"/>
                <a:ea typeface="微软雅黑" pitchFamily="34" charset="-122"/>
              </a:rPr>
              <a:t/>
            </a:r>
            <a:br>
              <a:rPr lang="en-US" altLang="zh-CN" sz="3200" b="1" dirty="0">
                <a:solidFill>
                  <a:srgbClr val="FFFF00"/>
                </a:solidFill>
                <a:latin typeface="Arial" pitchFamily="34" charset="0"/>
                <a:ea typeface="微软雅黑" pitchFamily="34" charset="-122"/>
              </a:rPr>
            </a:br>
            <a:r>
              <a:rPr lang="zh-CN" altLang="zh-CN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  <a:t/>
            </a:r>
            <a:br>
              <a:rPr lang="zh-CN" altLang="zh-CN" dirty="0">
                <a:solidFill>
                  <a:schemeClr val="bg1"/>
                </a:solidFill>
                <a:latin typeface="Arial" pitchFamily="34" charset="0"/>
                <a:ea typeface="微软雅黑" pitchFamily="34" charset="-122"/>
              </a:rPr>
            </a:br>
            <a:endParaRPr kumimoji="1" lang="zh-CN" altLang="en-US" dirty="0"/>
          </a:p>
        </p:txBody>
      </p:sp>
      <p:sp>
        <p:nvSpPr>
          <p:cNvPr id="7" name="文本占位符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kumimoji="1" lang="zh-CN" altLang="en-US" sz="4000" dirty="0" smtClean="0">
                <a:solidFill>
                  <a:srgbClr val="C00000"/>
                </a:solidFill>
              </a:rPr>
              <a:t>读秀深入全文的知识点阅读</a:t>
            </a:r>
            <a:endParaRPr kumimoji="1" lang="zh-CN" altLang="en-US" sz="4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829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>
                <a:solidFill>
                  <a:srgbClr val="C00000"/>
                </a:solidFill>
              </a:rPr>
              <a:t>演讲者的自知之明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1818798" y="2097088"/>
            <a:ext cx="8551228" cy="354171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sz="3600" dirty="0" smtClean="0"/>
              <a:t>        </a:t>
            </a:r>
            <a:r>
              <a:rPr kumimoji="1" lang="zh-CN" altLang="en-US" sz="3600" dirty="0" smtClean="0">
                <a:solidFill>
                  <a:srgbClr val="C00000"/>
                </a:solidFill>
              </a:rPr>
              <a:t>“子言非不辩也，吾所欲者土地也，非斯言所谓也”</a:t>
            </a:r>
          </a:p>
          <a:p>
            <a:pPr marL="0" indent="0">
              <a:buNone/>
            </a:pPr>
            <a:r>
              <a:rPr kumimoji="1" lang="zh-CN" altLang="en-US" sz="3600" dirty="0" smtClean="0">
                <a:solidFill>
                  <a:srgbClr val="C00000"/>
                </a:solidFill>
              </a:rPr>
              <a:t>                                                                      </a:t>
            </a:r>
          </a:p>
          <a:p>
            <a:pPr marL="0" indent="0">
              <a:buNone/>
            </a:pPr>
            <a:r>
              <a:rPr kumimoji="1" lang="zh-CN" altLang="en-US" sz="3600" dirty="0" smtClean="0">
                <a:solidFill>
                  <a:srgbClr val="C00000"/>
                </a:solidFill>
              </a:rPr>
              <a:t>                                </a:t>
            </a:r>
            <a:r>
              <a:rPr kumimoji="1" lang="en-US" altLang="zh-CN" sz="3600" dirty="0" smtClean="0">
                <a:solidFill>
                  <a:srgbClr val="C00000"/>
                </a:solidFill>
              </a:rPr>
              <a:t>——《</a:t>
            </a:r>
            <a:r>
              <a:rPr kumimoji="1" lang="zh-CN" altLang="en-US" sz="3600" dirty="0" smtClean="0">
                <a:solidFill>
                  <a:srgbClr val="C00000"/>
                </a:solidFill>
              </a:rPr>
              <a:t>韩非子：五蠹</a:t>
            </a:r>
            <a:r>
              <a:rPr kumimoji="1" lang="en-US" altLang="zh-CN" sz="3600" dirty="0" smtClean="0">
                <a:solidFill>
                  <a:srgbClr val="C00000"/>
                </a:solidFill>
              </a:rPr>
              <a:t>》</a:t>
            </a:r>
            <a:endParaRPr kumimoji="1"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71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37360" y="192024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dirty="0" smtClean="0">
                <a:solidFill>
                  <a:srgbClr val="FFFF00"/>
                </a:solidFill>
              </a:rPr>
              <a:t>百链</a:t>
            </a:r>
            <a:endParaRPr kumimoji="1" lang="en-US" altLang="zh-CN" sz="6000" dirty="0" smtClean="0">
              <a:solidFill>
                <a:srgbClr val="FFFF00"/>
              </a:solidFill>
            </a:endParaRPr>
          </a:p>
          <a:p>
            <a:pPr algn="ctr"/>
            <a:r>
              <a:rPr kumimoji="1" lang="en-US" altLang="zh-CN" sz="6000" dirty="0" err="1" smtClean="0">
                <a:solidFill>
                  <a:srgbClr val="FFFF00"/>
                </a:solidFill>
              </a:rPr>
              <a:t>www.blyun.com</a:t>
            </a:r>
            <a:endParaRPr kumimoji="1" lang="zh-CN" alt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41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15"/>
          <p:cNvSpPr>
            <a:spLocks noChangeArrowheads="1"/>
          </p:cNvSpPr>
          <p:nvPr/>
        </p:nvSpPr>
        <p:spPr bwMode="invGray">
          <a:xfrm>
            <a:off x="1997076" y="3427690"/>
            <a:ext cx="8202613" cy="369332"/>
          </a:xfrm>
          <a:prstGeom prst="rect">
            <a:avLst/>
          </a:prstGeom>
          <a:solidFill>
            <a:srgbClr val="000000">
              <a:alpha val="30000"/>
            </a:srgbClr>
          </a:solidFill>
          <a:ln w="12700" algn="ctr">
            <a:solidFill>
              <a:srgbClr val="30237F"/>
            </a:solidFill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>
              <a:defRPr/>
            </a:pPr>
            <a:endParaRPr lang="zh-CN" altLang="zh-CN" kern="0">
              <a:solidFill>
                <a:sysClr val="windowText" lastClr="0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" name="任意多边形​​ 3"/>
          <p:cNvSpPr/>
          <p:nvPr/>
        </p:nvSpPr>
        <p:spPr>
          <a:xfrm>
            <a:off x="2929082" y="1041462"/>
            <a:ext cx="3166918" cy="2459382"/>
          </a:xfrm>
          <a:custGeom>
            <a:avLst/>
            <a:gdLst>
              <a:gd name="connsiteX0" fmla="*/ 0 w 2459382"/>
              <a:gd name="connsiteY0" fmla="*/ 1598598 h 2459382"/>
              <a:gd name="connsiteX1" fmla="*/ 614846 w 2459382"/>
              <a:gd name="connsiteY1" fmla="*/ 1598598 h 2459382"/>
              <a:gd name="connsiteX2" fmla="*/ 614846 w 2459382"/>
              <a:gd name="connsiteY2" fmla="*/ 0 h 2459382"/>
              <a:gd name="connsiteX3" fmla="*/ 1844537 w 2459382"/>
              <a:gd name="connsiteY3" fmla="*/ 0 h 2459382"/>
              <a:gd name="connsiteX4" fmla="*/ 1844537 w 2459382"/>
              <a:gd name="connsiteY4" fmla="*/ 1598598 h 2459382"/>
              <a:gd name="connsiteX5" fmla="*/ 2459382 w 2459382"/>
              <a:gd name="connsiteY5" fmla="*/ 1598598 h 2459382"/>
              <a:gd name="connsiteX6" fmla="*/ 1229691 w 2459382"/>
              <a:gd name="connsiteY6" fmla="*/ 2459382 h 2459382"/>
              <a:gd name="connsiteX7" fmla="*/ 0 w 2459382"/>
              <a:gd name="connsiteY7" fmla="*/ 1598598 h 245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9382" h="2459382">
                <a:moveTo>
                  <a:pt x="1598598" y="2459382"/>
                </a:moveTo>
                <a:lnTo>
                  <a:pt x="1598598" y="1844536"/>
                </a:lnTo>
                <a:lnTo>
                  <a:pt x="0" y="1844536"/>
                </a:lnTo>
                <a:lnTo>
                  <a:pt x="0" y="614845"/>
                </a:lnTo>
                <a:lnTo>
                  <a:pt x="1598598" y="614845"/>
                </a:lnTo>
                <a:lnTo>
                  <a:pt x="1598598" y="0"/>
                </a:lnTo>
                <a:lnTo>
                  <a:pt x="2459382" y="1229691"/>
                </a:lnTo>
                <a:lnTo>
                  <a:pt x="1598598" y="2459382"/>
                </a:lnTo>
                <a:close/>
              </a:path>
            </a:pathLst>
          </a:custGeom>
          <a:solidFill>
            <a:schemeClr val="accent5">
              <a:hueOff val="0"/>
              <a:satOff val="0"/>
              <a:lumOff val="0"/>
              <a:alpha val="0"/>
            </a:schemeClr>
          </a:solidFill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0"/>
              <a:satOff val="0"/>
              <a:lumOff val="0"/>
              <a:alphaOff val="0"/>
            </a:schemeClr>
          </a:fillRef>
          <a:effectRef idx="0">
            <a:schemeClr val="accent5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lIns="170688" tIns="785532" rIns="601079" bIns="785535" spcCol="1270" anchor="ctr"/>
          <a:lstStyle/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图书馆</a:t>
            </a:r>
            <a:endParaRPr lang="en-US" altLang="zh-CN" sz="2400" dirty="0">
              <a:latin typeface="微软雅黑" pitchFamily="34" charset="-122"/>
              <a:ea typeface="微软雅黑" pitchFamily="34" charset="-122"/>
            </a:endParaRPr>
          </a:p>
          <a:p>
            <a:pPr algn="ctr" defTabSz="10668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2400" dirty="0">
                <a:latin typeface="微软雅黑" pitchFamily="34" charset="-122"/>
                <a:ea typeface="微软雅黑" pitchFamily="34" charset="-122"/>
              </a:rPr>
              <a:t>服务能力</a:t>
            </a:r>
          </a:p>
        </p:txBody>
      </p:sp>
      <p:sp>
        <p:nvSpPr>
          <p:cNvPr id="5" name="任意多边形​​ 4"/>
          <p:cNvSpPr/>
          <p:nvPr/>
        </p:nvSpPr>
        <p:spPr>
          <a:xfrm>
            <a:off x="6096001" y="1041462"/>
            <a:ext cx="3096343" cy="2459382"/>
          </a:xfrm>
          <a:custGeom>
            <a:avLst/>
            <a:gdLst>
              <a:gd name="connsiteX0" fmla="*/ 0 w 2459382"/>
              <a:gd name="connsiteY0" fmla="*/ 1598598 h 2459382"/>
              <a:gd name="connsiteX1" fmla="*/ 614846 w 2459382"/>
              <a:gd name="connsiteY1" fmla="*/ 1598598 h 2459382"/>
              <a:gd name="connsiteX2" fmla="*/ 614846 w 2459382"/>
              <a:gd name="connsiteY2" fmla="*/ 0 h 2459382"/>
              <a:gd name="connsiteX3" fmla="*/ 1844537 w 2459382"/>
              <a:gd name="connsiteY3" fmla="*/ 0 h 2459382"/>
              <a:gd name="connsiteX4" fmla="*/ 1844537 w 2459382"/>
              <a:gd name="connsiteY4" fmla="*/ 1598598 h 2459382"/>
              <a:gd name="connsiteX5" fmla="*/ 2459382 w 2459382"/>
              <a:gd name="connsiteY5" fmla="*/ 1598598 h 2459382"/>
              <a:gd name="connsiteX6" fmla="*/ 1229691 w 2459382"/>
              <a:gd name="connsiteY6" fmla="*/ 2459382 h 2459382"/>
              <a:gd name="connsiteX7" fmla="*/ 0 w 2459382"/>
              <a:gd name="connsiteY7" fmla="*/ 1598598 h 24593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459382" h="2459382">
                <a:moveTo>
                  <a:pt x="860784" y="0"/>
                </a:moveTo>
                <a:lnTo>
                  <a:pt x="860784" y="614846"/>
                </a:lnTo>
                <a:lnTo>
                  <a:pt x="2459382" y="614846"/>
                </a:lnTo>
                <a:lnTo>
                  <a:pt x="2459382" y="1844537"/>
                </a:lnTo>
                <a:lnTo>
                  <a:pt x="860784" y="1844537"/>
                </a:lnTo>
                <a:lnTo>
                  <a:pt x="860784" y="2459382"/>
                </a:lnTo>
                <a:lnTo>
                  <a:pt x="0" y="1229691"/>
                </a:lnTo>
                <a:lnTo>
                  <a:pt x="860784" y="0"/>
                </a:lnTo>
                <a:close/>
              </a:path>
            </a:pathLst>
          </a:custGeom>
          <a:scene3d>
            <a:camera prst="orthographicFront"/>
            <a:lightRig rig="chilly" dir="t"/>
          </a:scene3d>
          <a:sp3d prstMaterial="translucentPowder">
            <a:bevelT w="127000" h="25400" prst="softRound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5">
              <a:hueOff val="-9933876"/>
              <a:satOff val="39811"/>
              <a:lumOff val="8628"/>
              <a:alphaOff val="0"/>
            </a:schemeClr>
          </a:fillRef>
          <a:effectRef idx="0">
            <a:schemeClr val="accent5">
              <a:hueOff val="-9933876"/>
              <a:satOff val="39811"/>
              <a:lumOff val="8628"/>
              <a:alphaOff val="0"/>
            </a:schemeClr>
          </a:effectRef>
          <a:fontRef idx="minor">
            <a:schemeClr val="lt1"/>
          </a:fontRef>
        </p:style>
        <p:txBody>
          <a:bodyPr lIns="629529" tIns="813982" rIns="199135" bIns="813981" spcCol="1270" anchor="ctr"/>
          <a:lstStyle/>
          <a:p>
            <a:pPr algn="ctr" defTabSz="1244600">
              <a:lnSpc>
                <a:spcPct val="90000"/>
              </a:lnSpc>
              <a:spcAft>
                <a:spcPct val="35000"/>
              </a:spcAft>
              <a:defRPr/>
            </a:pPr>
            <a:r>
              <a:rPr lang="zh-CN" altLang="en-US" sz="2800" dirty="0">
                <a:latin typeface="微软雅黑" pitchFamily="34" charset="-122"/>
                <a:ea typeface="微软雅黑" pitchFamily="34" charset="-122"/>
              </a:rPr>
              <a:t>读者需求</a:t>
            </a:r>
          </a:p>
        </p:txBody>
      </p:sp>
      <p:sp>
        <p:nvSpPr>
          <p:cNvPr id="13" name="AutoShape 4"/>
          <p:cNvSpPr>
            <a:spLocks noChangeArrowheads="1"/>
          </p:cNvSpPr>
          <p:nvPr/>
        </p:nvSpPr>
        <p:spPr bwMode="ltGray">
          <a:xfrm>
            <a:off x="6612508" y="4042976"/>
            <a:ext cx="2867868" cy="2122329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98239">
                  <a:gamma/>
                  <a:shade val="54118"/>
                  <a:invGamma/>
                </a:srgbClr>
              </a:gs>
              <a:gs pos="50000">
                <a:srgbClr val="F98239">
                  <a:alpha val="50000"/>
                </a:srgbClr>
              </a:gs>
              <a:gs pos="100000">
                <a:srgbClr val="F98239">
                  <a:gamma/>
                  <a:shade val="54118"/>
                  <a:invGamma/>
                </a:srgbClr>
              </a:gs>
            </a:gsLst>
            <a:lin ang="2700000" scaled="1"/>
          </a:gradFill>
          <a:ln w="12700" algn="ctr">
            <a:solidFill>
              <a:srgbClr val="F98239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zh-CN" altLang="zh-CN" b="1" kern="0" dirty="0">
              <a:solidFill>
                <a:sysClr val="windowText" lastClr="000000"/>
              </a:solidFill>
              <a:latin typeface="Segoe Semibold" pitchFamily="34" charset="0"/>
              <a:ea typeface="MS PGothic" pitchFamily="34" charset="-128"/>
            </a:endParaRPr>
          </a:p>
        </p:txBody>
      </p:sp>
      <p:sp>
        <p:nvSpPr>
          <p:cNvPr id="15" name="AutoShape 9"/>
          <p:cNvSpPr>
            <a:spLocks noChangeArrowheads="1"/>
          </p:cNvSpPr>
          <p:nvPr/>
        </p:nvSpPr>
        <p:spPr bwMode="invGray">
          <a:xfrm>
            <a:off x="6858310" y="4251822"/>
            <a:ext cx="2376264" cy="545331"/>
          </a:xfrm>
          <a:prstGeom prst="roundRect">
            <a:avLst>
              <a:gd name="adj" fmla="val 16667"/>
            </a:avLst>
          </a:prstGeom>
          <a:gradFill rotWithShape="0">
            <a:gsLst>
              <a:gs pos="0">
                <a:srgbClr val="F98239">
                  <a:gamma/>
                  <a:shade val="54118"/>
                  <a:invGamma/>
                </a:srgbClr>
              </a:gs>
              <a:gs pos="50000">
                <a:srgbClr val="F98239">
                  <a:alpha val="30000"/>
                </a:srgbClr>
              </a:gs>
              <a:gs pos="100000">
                <a:srgbClr val="F98239">
                  <a:gamma/>
                  <a:shade val="54118"/>
                  <a:invGamma/>
                </a:srgbClr>
              </a:gs>
            </a:gsLst>
            <a:lin ang="2700000" scaled="1"/>
          </a:gradFill>
          <a:ln w="12700" algn="ctr">
            <a:solidFill>
              <a:srgbClr val="30237F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zh-CN" altLang="en-US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查询、获取所有资源</a:t>
            </a:r>
            <a:endParaRPr lang="en-US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24" name="AutoShape 7"/>
          <p:cNvSpPr>
            <a:spLocks noChangeArrowheads="1"/>
          </p:cNvSpPr>
          <p:nvPr/>
        </p:nvSpPr>
        <p:spPr bwMode="invGray">
          <a:xfrm>
            <a:off x="3513138" y="3040738"/>
            <a:ext cx="366960" cy="73366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5">
                  <a:lumMod val="75000"/>
                </a:schemeClr>
              </a:gs>
              <a:gs pos="100000">
                <a:srgbClr val="0066CC">
                  <a:gamma/>
                  <a:shade val="46275"/>
                  <a:invGamma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0907">
              <a:defRPr/>
            </a:pPr>
            <a:endParaRPr lang="zh-CN" altLang="zh-CN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108" name="TextBox 1"/>
          <p:cNvSpPr txBox="1">
            <a:spLocks noChangeArrowheads="1"/>
          </p:cNvSpPr>
          <p:nvPr/>
        </p:nvSpPr>
        <p:spPr bwMode="auto">
          <a:xfrm>
            <a:off x="4100513" y="307975"/>
            <a:ext cx="39671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rgbClr val="FFFFFF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矛  盾</a:t>
            </a:r>
          </a:p>
        </p:txBody>
      </p:sp>
      <p:sp>
        <p:nvSpPr>
          <p:cNvPr id="25" name="AutoShape 7"/>
          <p:cNvSpPr>
            <a:spLocks noChangeArrowheads="1"/>
          </p:cNvSpPr>
          <p:nvPr/>
        </p:nvSpPr>
        <p:spPr bwMode="invGray">
          <a:xfrm>
            <a:off x="7458075" y="3083601"/>
            <a:ext cx="366960" cy="733663"/>
          </a:xfrm>
          <a:prstGeom prst="triangle">
            <a:avLst>
              <a:gd name="adj" fmla="val 50000"/>
            </a:avLst>
          </a:prstGeom>
          <a:gradFill rotWithShape="1">
            <a:gsLst>
              <a:gs pos="0">
                <a:schemeClr val="accent6">
                  <a:lumMod val="60000"/>
                  <a:lumOff val="40000"/>
                </a:schemeClr>
              </a:gs>
              <a:gs pos="100000">
                <a:srgbClr val="0066CC">
                  <a:gamma/>
                  <a:shade val="46275"/>
                  <a:invGamma/>
                </a:srgbClr>
              </a:gs>
            </a:gsLst>
            <a:lin ang="5400000" scaled="1"/>
          </a:gradFill>
          <a:ln w="12700" algn="ctr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defTabSz="910907">
              <a:defRPr/>
            </a:pPr>
            <a:endParaRPr lang="zh-CN" altLang="zh-CN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6" name="AutoShape 4"/>
          <p:cNvSpPr>
            <a:spLocks noChangeArrowheads="1"/>
          </p:cNvSpPr>
          <p:nvPr/>
        </p:nvSpPr>
        <p:spPr bwMode="ltGray">
          <a:xfrm>
            <a:off x="2711451" y="3952876"/>
            <a:ext cx="2868613" cy="2212975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  <a:alpha val="81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 algn="ctr">
            <a:solidFill>
              <a:schemeClr val="accent5">
                <a:lumMod val="60000"/>
                <a:lumOff val="40000"/>
              </a:schemeClr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endParaRPr lang="en-US" altLang="zh-CN" b="1" kern="0" dirty="0">
              <a:solidFill>
                <a:sysClr val="windowText" lastClr="000000"/>
              </a:solidFill>
              <a:latin typeface="Segoe Semibold" pitchFamily="34" charset="0"/>
              <a:ea typeface="MS PGothic" pitchFamily="34" charset="-128"/>
            </a:endParaRPr>
          </a:p>
        </p:txBody>
      </p:sp>
      <p:sp>
        <p:nvSpPr>
          <p:cNvPr id="17" name="AutoShape 9"/>
          <p:cNvSpPr>
            <a:spLocks noChangeArrowheads="1"/>
          </p:cNvSpPr>
          <p:nvPr/>
        </p:nvSpPr>
        <p:spPr bwMode="invGray">
          <a:xfrm>
            <a:off x="2957514" y="4251325"/>
            <a:ext cx="2376487" cy="546100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  <a:alpha val="81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 algn="ctr">
            <a:solidFill>
              <a:srgbClr val="30237F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zh-CN" altLang="en-US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部分资源的服务</a:t>
            </a:r>
            <a:endParaRPr lang="en-US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18" name="AutoShape 9"/>
          <p:cNvSpPr>
            <a:spLocks noChangeArrowheads="1"/>
          </p:cNvSpPr>
          <p:nvPr/>
        </p:nvSpPr>
        <p:spPr bwMode="invGray">
          <a:xfrm>
            <a:off x="2957514" y="5057776"/>
            <a:ext cx="2376487" cy="747713"/>
          </a:xfrm>
          <a:prstGeom prst="roundRect">
            <a:avLst>
              <a:gd name="adj" fmla="val 16667"/>
            </a:avLst>
          </a:prstGeom>
          <a:gradFill flip="none" rotWithShape="1">
            <a:gsLst>
              <a:gs pos="0">
                <a:schemeClr val="accent5">
                  <a:lumMod val="75000"/>
                  <a:shade val="30000"/>
                  <a:satMod val="115000"/>
                  <a:alpha val="81000"/>
                </a:schemeClr>
              </a:gs>
              <a:gs pos="50000">
                <a:schemeClr val="accent5">
                  <a:lumMod val="75000"/>
                  <a:shade val="67500"/>
                  <a:satMod val="115000"/>
                </a:schemeClr>
              </a:gs>
              <a:gs pos="100000">
                <a:schemeClr val="accent5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2700" algn="ctr">
            <a:solidFill>
              <a:srgbClr val="30237F"/>
            </a:solidFill>
            <a:round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zh-CN" altLang="en-US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</a:rPr>
              <a:t>只能查询、获取本馆资源</a:t>
            </a:r>
            <a:endParaRPr lang="en-US" kern="0" dirty="0">
              <a:solidFill>
                <a:schemeClr val="bg1"/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4113" name="文本框 4"/>
          <p:cNvSpPr txBox="1">
            <a:spLocks noChangeArrowheads="1"/>
          </p:cNvSpPr>
          <p:nvPr/>
        </p:nvSpPr>
        <p:spPr bwMode="auto">
          <a:xfrm>
            <a:off x="1652588" y="61913"/>
            <a:ext cx="489585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800" b="1"/>
              <a:t>图书馆现状</a:t>
            </a:r>
          </a:p>
        </p:txBody>
      </p:sp>
    </p:spTree>
    <p:extLst>
      <p:ext uri="{BB962C8B-B14F-4D97-AF65-F5344CB8AC3E}">
        <p14:creationId xmlns:p14="http://schemas.microsoft.com/office/powerpoint/2010/main" val="19959658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16" grpId="0" animBg="1"/>
      <p:bldP spid="17" grpId="0" animBg="1"/>
      <p:bldP spid="1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3089"/>
            <a:ext cx="12191999" cy="5485614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0" y="5442525"/>
            <a:ext cx="121919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/>
              <a:t> </a:t>
            </a:r>
            <a:r>
              <a:rPr kumimoji="1" lang="en-US" altLang="zh-CN" sz="2800" dirty="0" smtClean="0"/>
              <a:t>    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百链</a:t>
            </a:r>
            <a:r>
              <a:rPr kumimoji="1" lang="zh-CN" altLang="en-US" sz="2800" dirty="0">
                <a:solidFill>
                  <a:srgbClr val="C00000"/>
                </a:solidFill>
              </a:rPr>
              <a:t>，除中文图书以外的其它类型文献。整合</a:t>
            </a:r>
            <a:r>
              <a:rPr kumimoji="1" lang="en-US" altLang="zh-CN" sz="2800" dirty="0">
                <a:solidFill>
                  <a:srgbClr val="C00000"/>
                </a:solidFill>
              </a:rPr>
              <a:t>1000</a:t>
            </a:r>
            <a:r>
              <a:rPr kumimoji="1" lang="zh-CN" altLang="en-US" sz="2800" dirty="0">
                <a:solidFill>
                  <a:srgbClr val="C00000"/>
                </a:solidFill>
              </a:rPr>
              <a:t>多家图书馆的馆藏和电子资源，</a:t>
            </a:r>
            <a:r>
              <a:rPr kumimoji="1" lang="en-US" altLang="zh-CN" sz="2800" dirty="0">
                <a:solidFill>
                  <a:srgbClr val="C00000"/>
                </a:solidFill>
              </a:rPr>
              <a:t>300</a:t>
            </a:r>
            <a:r>
              <a:rPr kumimoji="1" lang="zh-CN" altLang="en-US" sz="2800" dirty="0">
                <a:solidFill>
                  <a:srgbClr val="C00000"/>
                </a:solidFill>
              </a:rPr>
              <a:t>多个中外文数据库资源。中文期刊近</a:t>
            </a:r>
            <a:r>
              <a:rPr kumimoji="1" lang="en-US" altLang="zh-CN" sz="2800" dirty="0">
                <a:solidFill>
                  <a:srgbClr val="C00000"/>
                </a:solidFill>
              </a:rPr>
              <a:t>1</a:t>
            </a:r>
            <a:r>
              <a:rPr kumimoji="1" lang="zh-CN" altLang="en-US" sz="2800" dirty="0">
                <a:solidFill>
                  <a:srgbClr val="C00000"/>
                </a:solidFill>
              </a:rPr>
              <a:t>亿篇，外文期刊近</a:t>
            </a:r>
            <a:r>
              <a:rPr kumimoji="1" lang="en-US" altLang="zh-CN" sz="2800" dirty="0">
                <a:solidFill>
                  <a:srgbClr val="C00000"/>
                </a:solidFill>
              </a:rPr>
              <a:t>2</a:t>
            </a:r>
            <a:r>
              <a:rPr kumimoji="1" lang="zh-CN" altLang="en-US" sz="2800" dirty="0">
                <a:solidFill>
                  <a:srgbClr val="C00000"/>
                </a:solidFill>
              </a:rPr>
              <a:t>亿篇，中文报纸</a:t>
            </a:r>
            <a:r>
              <a:rPr kumimoji="1" lang="en-US" altLang="zh-CN" sz="2800" dirty="0">
                <a:solidFill>
                  <a:srgbClr val="C00000"/>
                </a:solidFill>
              </a:rPr>
              <a:t>1</a:t>
            </a:r>
            <a:r>
              <a:rPr kumimoji="1" lang="zh-CN" altLang="en-US" sz="2800" dirty="0">
                <a:solidFill>
                  <a:srgbClr val="C00000"/>
                </a:solidFill>
              </a:rPr>
              <a:t>亿多篇</a:t>
            </a:r>
            <a:r>
              <a:rPr kumimoji="1" lang="zh-CN" altLang="en-US" dirty="0">
                <a:solidFill>
                  <a:srgbClr val="C00000"/>
                </a:solidFill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558332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6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5984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069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063553" y="1749009"/>
            <a:ext cx="8430605" cy="5124951"/>
          </a:xfrm>
          <a:prstGeom prst="rect">
            <a:avLst/>
          </a:prstGeom>
          <a:effectLst>
            <a:glow rad="63500">
              <a:schemeClr val="bg1"/>
            </a:glow>
          </a:effectLst>
        </p:spPr>
      </p:pic>
      <p:pic>
        <p:nvPicPr>
          <p:cNvPr id="21" name="图片 20" descr="PPT14.1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338" y="1989139"/>
            <a:ext cx="111601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图片 38" descr="PPT14.02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938" y="2060576"/>
            <a:ext cx="11049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图片 40" descr="PPT14.0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8" y="4076701"/>
            <a:ext cx="16557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图片 41" descr="PPT14.05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1450" y="4005264"/>
            <a:ext cx="1441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图片 42" descr="PPT14.06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5" y="3505201"/>
            <a:ext cx="13160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图片 43" descr="PPT14.07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163" y="3167064"/>
            <a:ext cx="1181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图片 44" descr="PPT14.08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4" y="4076701"/>
            <a:ext cx="155257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图片 45" descr="PPT14.09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663" y="2544764"/>
            <a:ext cx="1441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图片 46" descr="PPT14.10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526" y="2708276"/>
            <a:ext cx="10509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图片 47" descr="PPT14.11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3167064"/>
            <a:ext cx="1695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图片 48" descr="PPT14.12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8075" y="2636839"/>
            <a:ext cx="181768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图片 49" descr="PPT14.13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9" y="4365626"/>
            <a:ext cx="17224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图片 50" descr="PPT14.14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576" y="3357564"/>
            <a:ext cx="12620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48" name="TextBox 1"/>
          <p:cNvSpPr txBox="1">
            <a:spLocks noChangeArrowheads="1"/>
          </p:cNvSpPr>
          <p:nvPr/>
        </p:nvSpPr>
        <p:spPr bwMode="auto">
          <a:xfrm>
            <a:off x="1128472" y="629801"/>
            <a:ext cx="10300765" cy="584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08" tIns="45704" rIns="91408" bIns="45704">
            <a:spAutoFit/>
          </a:bodyPr>
          <a:lstStyle>
            <a:lvl1pPr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1pPr>
            <a:lvl2pPr marL="742950" indent="-28575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2pPr>
            <a:lvl3pPr marL="1143000" indent="-22860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3pPr>
            <a:lvl4pPr marL="1600200" indent="-22860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4pPr>
            <a:lvl5pPr marL="2057400" indent="-22860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5pPr>
            <a:lvl6pPr marL="2514600" indent="-228600" defTabSz="90932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6pPr>
            <a:lvl7pPr marL="2971800" indent="-228600" defTabSz="90932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7pPr>
            <a:lvl8pPr marL="3429000" indent="-228600" defTabSz="90932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8pPr>
            <a:lvl9pPr marL="3886200" indent="-228600" defTabSz="90932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宋体" pitchFamily="2" charset="-122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中文资源传递满足率</a:t>
            </a:r>
            <a:r>
              <a:rPr lang="en-US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96%</a:t>
            </a:r>
            <a:r>
              <a:rPr lang="zh-CN" altLang="en-US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，外文资源传递满足率</a:t>
            </a:r>
            <a:r>
              <a:rPr lang="en-US" altLang="zh-CN" b="1" dirty="0" smtClean="0">
                <a:solidFill>
                  <a:srgbClr val="C00000"/>
                </a:solidFill>
                <a:latin typeface="微软雅黑" pitchFamily="34" charset="-122"/>
                <a:ea typeface="微软雅黑" pitchFamily="34" charset="-122"/>
              </a:rPr>
              <a:t>90%</a:t>
            </a:r>
            <a:endParaRPr lang="zh-CN" altLang="en-US" b="1" dirty="0">
              <a:solidFill>
                <a:srgbClr val="C00000"/>
              </a:solidFill>
              <a:latin typeface="微软雅黑" pitchFamily="34" charset="-122"/>
              <a:ea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774959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图片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314" y="2767013"/>
            <a:ext cx="5329237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1" name="TextBox 17"/>
          <p:cNvSpPr txBox="1">
            <a:spLocks noChangeArrowheads="1"/>
          </p:cNvSpPr>
          <p:nvPr/>
        </p:nvSpPr>
        <p:spPr bwMode="auto">
          <a:xfrm rot="-1021115">
            <a:off x="5268913" y="2801939"/>
            <a:ext cx="1674812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49" rIns="91298" bIns="456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6600" b="1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</a:t>
            </a:r>
            <a:endParaRPr lang="zh-CN" altLang="en-US" sz="6600" b="1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3252" name="TextBox 18"/>
          <p:cNvSpPr txBox="1">
            <a:spLocks noChangeArrowheads="1"/>
          </p:cNvSpPr>
          <p:nvPr/>
        </p:nvSpPr>
        <p:spPr bwMode="auto">
          <a:xfrm rot="-1021115">
            <a:off x="6791325" y="2619376"/>
            <a:ext cx="19446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49" rIns="91298" bIns="456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6600" b="1">
                <a:solidFill>
                  <a:srgbClr val="FFFF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</a:t>
            </a:r>
            <a:endParaRPr lang="zh-CN" altLang="en-US" sz="6600" b="1">
              <a:solidFill>
                <a:srgbClr val="FFFF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3253" name="TextBox 19"/>
          <p:cNvSpPr txBox="1">
            <a:spLocks noChangeArrowheads="1"/>
          </p:cNvSpPr>
          <p:nvPr/>
        </p:nvSpPr>
        <p:spPr bwMode="auto">
          <a:xfrm rot="-1021115">
            <a:off x="7402514" y="3732214"/>
            <a:ext cx="1944687" cy="1201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49" rIns="91298" bIns="456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7200" b="1">
                <a:solidFill>
                  <a:srgbClr val="C000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3</a:t>
            </a:r>
            <a:endParaRPr lang="zh-CN" altLang="en-US" sz="7200" b="1">
              <a:solidFill>
                <a:srgbClr val="C000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3254" name="TextBox 1"/>
          <p:cNvSpPr txBox="1">
            <a:spLocks noChangeArrowheads="1"/>
          </p:cNvSpPr>
          <p:nvPr/>
        </p:nvSpPr>
        <p:spPr bwMode="auto">
          <a:xfrm>
            <a:off x="7751764" y="2813051"/>
            <a:ext cx="23764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i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原来：</a:t>
            </a:r>
            <a:r>
              <a:rPr lang="zh-CN" altLang="en-US" sz="2000" b="1" i="1">
                <a:latin typeface="微软雅黑" panose="020B0503020204020204" pitchFamily="34" charset="-122"/>
                <a:ea typeface="微软雅黑" panose="020B0503020204020204" pitchFamily="34" charset="-122"/>
              </a:rPr>
              <a:t>多个库检索</a:t>
            </a:r>
            <a:endParaRPr lang="en-US" altLang="zh-CN" sz="2000" b="1" i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i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现在：</a:t>
            </a:r>
            <a:r>
              <a:rPr lang="zh-CN" altLang="en-US" sz="2000" b="1" i="1">
                <a:latin typeface="微软雅黑" panose="020B0503020204020204" pitchFamily="34" charset="-122"/>
                <a:ea typeface="微软雅黑" panose="020B0503020204020204" pitchFamily="34" charset="-122"/>
              </a:rPr>
              <a:t>一站式检索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489200" y="5135564"/>
            <a:ext cx="30226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i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原来：</a:t>
            </a:r>
            <a:r>
              <a:rPr lang="zh-CN" altLang="en-US" sz="2000" b="1" i="1">
                <a:latin typeface="微软雅黑" panose="020B0503020204020204" pitchFamily="34" charset="-122"/>
                <a:ea typeface="微软雅黑" panose="020B0503020204020204" pitchFamily="34" charset="-122"/>
              </a:rPr>
              <a:t>本馆服务</a:t>
            </a:r>
            <a:endParaRPr lang="en-US" altLang="zh-CN" sz="2000" b="1" i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i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现在：</a:t>
            </a:r>
            <a:r>
              <a:rPr lang="zh-CN" altLang="en-US" sz="2000" b="1" i="1">
                <a:latin typeface="微软雅黑" panose="020B0503020204020204" pitchFamily="34" charset="-122"/>
                <a:ea typeface="微软雅黑" panose="020B0503020204020204" pitchFamily="34" charset="-122"/>
              </a:rPr>
              <a:t>本馆</a:t>
            </a:r>
            <a:r>
              <a:rPr lang="en-US" altLang="zh-CN" sz="2000" b="1" i="1">
                <a:latin typeface="微软雅黑" panose="020B0503020204020204" pitchFamily="34" charset="-122"/>
                <a:ea typeface="微软雅黑" panose="020B0503020204020204" pitchFamily="34" charset="-122"/>
              </a:rPr>
              <a:t>+</a:t>
            </a:r>
            <a:r>
              <a:rPr lang="zh-CN" altLang="en-US" sz="2000" b="1" i="1">
                <a:latin typeface="微软雅黑" panose="020B0503020204020204" pitchFamily="34" charset="-122"/>
                <a:ea typeface="微软雅黑" panose="020B0503020204020204" pitchFamily="34" charset="-122"/>
              </a:rPr>
              <a:t>多馆云服务</a:t>
            </a:r>
          </a:p>
        </p:txBody>
      </p:sp>
      <p:sp>
        <p:nvSpPr>
          <p:cNvPr id="53256" name="TextBox 11"/>
          <p:cNvSpPr txBox="1">
            <a:spLocks noChangeArrowheads="1"/>
          </p:cNvSpPr>
          <p:nvPr/>
        </p:nvSpPr>
        <p:spPr bwMode="auto">
          <a:xfrm>
            <a:off x="1487488" y="3155951"/>
            <a:ext cx="3617913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i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原来：</a:t>
            </a:r>
            <a:r>
              <a:rPr lang="zh-CN" altLang="en-US" sz="2000" b="1" i="1">
                <a:latin typeface="微软雅黑" panose="020B0503020204020204" pitchFamily="34" charset="-122"/>
                <a:ea typeface="微软雅黑" panose="020B0503020204020204" pitchFamily="34" charset="-122"/>
              </a:rPr>
              <a:t>搜索本馆馆藏</a:t>
            </a:r>
            <a:endParaRPr lang="en-US" altLang="zh-CN" sz="2000" b="1" i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i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现在：</a:t>
            </a:r>
            <a:r>
              <a:rPr lang="zh-CN" altLang="en-US" sz="2000" b="1" i="1">
                <a:latin typeface="微软雅黑" panose="020B0503020204020204" pitchFamily="34" charset="-122"/>
                <a:ea typeface="微软雅黑" panose="020B0503020204020204" pitchFamily="34" charset="-122"/>
              </a:rPr>
              <a:t>搜索几乎所有出版文献</a:t>
            </a:r>
          </a:p>
        </p:txBody>
      </p:sp>
      <p:sp>
        <p:nvSpPr>
          <p:cNvPr id="15" name="TextBox 14"/>
          <p:cNvSpPr txBox="1">
            <a:spLocks noChangeArrowheads="1"/>
          </p:cNvSpPr>
          <p:nvPr/>
        </p:nvSpPr>
        <p:spPr bwMode="auto">
          <a:xfrm rot="-989130">
            <a:off x="1917700" y="752475"/>
            <a:ext cx="35575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为读者提供所有文献</a:t>
            </a:r>
            <a:endParaRPr lang="en-US" altLang="zh-CN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800">
                <a:latin typeface="微软雅黑" panose="020B0503020204020204" pitchFamily="34" charset="-122"/>
                <a:ea typeface="微软雅黑" panose="020B0503020204020204" pitchFamily="34" charset="-122"/>
              </a:rPr>
              <a:t>的找到、得到服务</a:t>
            </a:r>
          </a:p>
        </p:txBody>
      </p:sp>
      <p:sp>
        <p:nvSpPr>
          <p:cNvPr id="53258" name="TextBox 15"/>
          <p:cNvSpPr txBox="1">
            <a:spLocks noChangeArrowheads="1"/>
          </p:cNvSpPr>
          <p:nvPr/>
        </p:nvSpPr>
        <p:spPr bwMode="auto">
          <a:xfrm rot="-1021115">
            <a:off x="5927725" y="4121151"/>
            <a:ext cx="194468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298" tIns="45649" rIns="91298" bIns="45649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zh-CN" sz="6600" b="1">
                <a:solidFill>
                  <a:srgbClr val="FFFF0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4</a:t>
            </a:r>
            <a:endParaRPr lang="zh-CN" altLang="en-US" sz="6600" b="1">
              <a:solidFill>
                <a:srgbClr val="FFFF00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53259" name="TextBox 16"/>
          <p:cNvSpPr txBox="1">
            <a:spLocks noChangeArrowheads="1"/>
          </p:cNvSpPr>
          <p:nvPr/>
        </p:nvSpPr>
        <p:spPr bwMode="auto">
          <a:xfrm>
            <a:off x="7427914" y="5530851"/>
            <a:ext cx="3024187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08" tIns="45704" rIns="91408" bIns="45704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i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原来：</a:t>
            </a:r>
            <a:r>
              <a:rPr lang="zh-CN" altLang="en-US" sz="2000" b="1" i="1">
                <a:latin typeface="微软雅黑" panose="020B0503020204020204" pitchFamily="34" charset="-122"/>
                <a:ea typeface="微软雅黑" panose="020B0503020204020204" pitchFamily="34" charset="-122"/>
              </a:rPr>
              <a:t>搜索结果散乱</a:t>
            </a:r>
            <a:endParaRPr lang="en-US" altLang="zh-CN" sz="2000" b="1" i="1"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zh-CN" altLang="en-US" sz="2000" b="1" i="1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现在：</a:t>
            </a:r>
            <a:r>
              <a:rPr lang="zh-CN" altLang="en-US" sz="2000" b="1" i="1">
                <a:latin typeface="微软雅黑" panose="020B0503020204020204" pitchFamily="34" charset="-122"/>
                <a:ea typeface="微软雅黑" panose="020B0503020204020204" pitchFamily="34" charset="-122"/>
              </a:rPr>
              <a:t>结果完整</a:t>
            </a:r>
          </a:p>
        </p:txBody>
      </p:sp>
    </p:spTree>
    <p:extLst>
      <p:ext uri="{BB962C8B-B14F-4D97-AF65-F5344CB8AC3E}">
        <p14:creationId xmlns:p14="http://schemas.microsoft.com/office/powerpoint/2010/main" val="10239790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37360" y="192024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dirty="0" smtClean="0">
                <a:solidFill>
                  <a:srgbClr val="FFFF00"/>
                </a:solidFill>
              </a:rPr>
              <a:t>移动图书馆</a:t>
            </a:r>
            <a:endParaRPr kumimoji="1" lang="en-US" altLang="zh-CN" sz="6000" dirty="0" smtClean="0">
              <a:solidFill>
                <a:srgbClr val="FFFF00"/>
              </a:solidFill>
            </a:endParaRPr>
          </a:p>
          <a:p>
            <a:pPr algn="ctr"/>
            <a:r>
              <a:rPr kumimoji="1" lang="zh-CN" altLang="en-US" sz="6000" dirty="0" smtClean="0">
                <a:solidFill>
                  <a:srgbClr val="FFFF00"/>
                </a:solidFill>
              </a:rPr>
              <a:t>歌德电子书借阅机</a:t>
            </a:r>
            <a:endParaRPr kumimoji="1" lang="zh-CN" alt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7381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2" name="矩形 10"/>
          <p:cNvSpPr>
            <a:spLocks noChangeArrowheads="1"/>
          </p:cNvSpPr>
          <p:nvPr/>
        </p:nvSpPr>
        <p:spPr bwMode="auto">
          <a:xfrm>
            <a:off x="1609725" y="260353"/>
            <a:ext cx="9050338" cy="63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>
            <a:spAutoFit/>
          </a:bodyPr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zh-CN" altLang="en-US" dirty="0"/>
              <a:t>人人、时时、处处的移动</a:t>
            </a:r>
            <a:r>
              <a:rPr lang="zh-CN" altLang="en-US" dirty="0" smtClean="0"/>
              <a:t>阅读成为</a:t>
            </a:r>
            <a:r>
              <a:rPr lang="zh-CN" altLang="en-US" dirty="0"/>
              <a:t>时尚</a:t>
            </a:r>
          </a:p>
        </p:txBody>
      </p:sp>
      <p:pic>
        <p:nvPicPr>
          <p:cNvPr id="108548" name="Picture 4" descr="http://s11.sinaimg.cn/large/003s7ICxzy6KIWzGeHU7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3975" y="3141666"/>
            <a:ext cx="2986088" cy="296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0" name="Picture 6" descr="http://i3.sinaimg.cn/dy/o/2013-04-11/1365643997_aXwrIu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264" y="3130549"/>
            <a:ext cx="3111500" cy="292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2" name="Picture 8" descr="http://img01.kpkpw.com/attachment/201411/20/394089_1416466295ZLkV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3763" y="1316042"/>
            <a:ext cx="2963862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8554" name="Picture 1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118" y="957265"/>
            <a:ext cx="7559675" cy="592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40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8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8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8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85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85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 smtClean="0">
                <a:solidFill>
                  <a:srgbClr val="0070C0"/>
                </a:solidFill>
              </a:rPr>
              <a:t>本次话题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kumimoji="1" lang="zh-CN" altLang="en-US" sz="3600" dirty="0" smtClean="0">
                <a:solidFill>
                  <a:srgbClr val="C00000"/>
                </a:solidFill>
              </a:rPr>
              <a:t>从查阅资料角度看，制约学习效率的因素？</a:t>
            </a:r>
            <a:endParaRPr kumimoji="1" lang="zh-CN" altLang="en-US" sz="36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kumimoji="1" lang="zh-CN" altLang="en-US" sz="36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kumimoji="1" lang="zh-CN" altLang="en-US" sz="3600" dirty="0" smtClean="0">
                <a:solidFill>
                  <a:srgbClr val="C00000"/>
                </a:solidFill>
              </a:rPr>
              <a:t>超星系列资源能提供什么帮助？</a:t>
            </a:r>
            <a:endParaRPr kumimoji="1" lang="zh-CN" altLang="en-US" sz="3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98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圆角矩形 4"/>
          <p:cNvSpPr/>
          <p:nvPr/>
        </p:nvSpPr>
        <p:spPr bwMode="auto">
          <a:xfrm>
            <a:off x="3963085" y="2624828"/>
            <a:ext cx="1118971" cy="59245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lIns="87151" tIns="87151" rIns="87151" bIns="87151" spcCol="1270"/>
          <a:lstStyle/>
          <a:p>
            <a:pPr marL="214305" lvl="1" indent="-214305" defTabSz="2033509">
              <a:lnSpc>
                <a:spcPct val="90000"/>
              </a:lnSpc>
              <a:spcAft>
                <a:spcPct val="15000"/>
              </a:spcAft>
              <a:buFont typeface="Arial" panose="020B0604020202020204" pitchFamily="34" charset="0"/>
              <a:buChar char="••"/>
              <a:defRPr/>
            </a:pPr>
            <a:endParaRPr lang="zh-CN" altLang="en-US" sz="2800" dirty="0"/>
          </a:p>
        </p:txBody>
      </p:sp>
      <p:sp>
        <p:nvSpPr>
          <p:cNvPr id="6" name=" 5"/>
          <p:cNvSpPr/>
          <p:nvPr/>
        </p:nvSpPr>
        <p:spPr>
          <a:xfrm>
            <a:off x="3966532" y="2892643"/>
            <a:ext cx="2266894" cy="1111162"/>
          </a:xfrm>
          <a:prstGeom prst="leftCircularArrow">
            <a:avLst>
              <a:gd name="adj1" fmla="val 4612"/>
              <a:gd name="adj2" fmla="val 0"/>
              <a:gd name="adj3" fmla="val 19758472"/>
              <a:gd name="adj4" fmla="val 10244685"/>
              <a:gd name="adj5" fmla="val 2306"/>
            </a:avLst>
          </a:prstGeom>
          <a:solidFill>
            <a:srgbClr val="FF00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2" name="组合 6"/>
          <p:cNvGrpSpPr>
            <a:grpSpLocks/>
          </p:cNvGrpSpPr>
          <p:nvPr/>
        </p:nvGrpSpPr>
        <p:grpSpPr bwMode="auto">
          <a:xfrm>
            <a:off x="2105126" y="3057462"/>
            <a:ext cx="1920579" cy="781527"/>
            <a:chOff x="377877" y="2432605"/>
            <a:chExt cx="1511084" cy="600908"/>
          </a:xfrm>
          <a:solidFill>
            <a:srgbClr val="00B050"/>
          </a:solidFill>
        </p:grpSpPr>
        <p:sp>
          <p:nvSpPr>
            <p:cNvPr id="23" name="圆角矩形 22"/>
            <p:cNvSpPr/>
            <p:nvPr/>
          </p:nvSpPr>
          <p:spPr>
            <a:xfrm>
              <a:off x="377877" y="2432605"/>
              <a:ext cx="1511084" cy="60090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圆角矩形 7"/>
            <p:cNvSpPr/>
            <p:nvPr/>
          </p:nvSpPr>
          <p:spPr>
            <a:xfrm>
              <a:off x="395338" y="2450092"/>
              <a:ext cx="1476164" cy="5659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434" tIns="27623" rIns="41434" bIns="27623" spcCol="1270" anchor="ctr"/>
            <a:lstStyle/>
            <a:p>
              <a:pPr algn="ctr" defTabSz="9667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28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信源</a:t>
              </a:r>
            </a:p>
          </p:txBody>
        </p:sp>
      </p:grpSp>
      <p:sp>
        <p:nvSpPr>
          <p:cNvPr id="11" name="环形箭头 10"/>
          <p:cNvSpPr/>
          <p:nvPr/>
        </p:nvSpPr>
        <p:spPr>
          <a:xfrm>
            <a:off x="6640831" y="2069628"/>
            <a:ext cx="2905272" cy="1134135"/>
          </a:xfrm>
          <a:prstGeom prst="circularArrow">
            <a:avLst>
              <a:gd name="adj1" fmla="val 5300"/>
              <a:gd name="adj2" fmla="val 273786"/>
              <a:gd name="adj3" fmla="val 1223932"/>
              <a:gd name="adj4" fmla="val 12567143"/>
              <a:gd name="adj5" fmla="val 2650"/>
            </a:avLst>
          </a:prstGeom>
          <a:solidFill>
            <a:srgbClr val="FF0000"/>
          </a:solidFill>
        </p:spPr>
        <p:style>
          <a:lnRef idx="0">
            <a:schemeClr val="accent1">
              <a:tint val="60000"/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3" name="组合 11"/>
          <p:cNvGrpSpPr>
            <a:grpSpLocks/>
          </p:cNvGrpSpPr>
          <p:nvPr/>
        </p:nvGrpSpPr>
        <p:grpSpPr bwMode="auto">
          <a:xfrm>
            <a:off x="5276641" y="2069627"/>
            <a:ext cx="1920580" cy="904926"/>
            <a:chOff x="2481343" y="1030485"/>
            <a:chExt cx="1511084" cy="600908"/>
          </a:xfrm>
          <a:solidFill>
            <a:srgbClr val="EEB500"/>
          </a:solidFill>
        </p:grpSpPr>
        <p:sp>
          <p:nvSpPr>
            <p:cNvPr id="19" name="圆角矩形 18"/>
            <p:cNvSpPr/>
            <p:nvPr/>
          </p:nvSpPr>
          <p:spPr>
            <a:xfrm>
              <a:off x="2481343" y="1030485"/>
              <a:ext cx="1511084" cy="60090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圆角矩形 12"/>
            <p:cNvSpPr/>
            <p:nvPr/>
          </p:nvSpPr>
          <p:spPr>
            <a:xfrm>
              <a:off x="2498803" y="1047926"/>
              <a:ext cx="1476164" cy="566026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434" tIns="27623" rIns="41434" bIns="27623" spcCol="1270" anchor="ctr"/>
            <a:lstStyle/>
            <a:p>
              <a:pPr algn="ctr" defTabSz="9667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28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信道</a:t>
              </a:r>
            </a:p>
          </p:txBody>
        </p:sp>
      </p:grpSp>
      <p:grpSp>
        <p:nvGrpSpPr>
          <p:cNvPr id="4" name="组合 13"/>
          <p:cNvGrpSpPr>
            <a:grpSpLocks/>
          </p:cNvGrpSpPr>
          <p:nvPr/>
        </p:nvGrpSpPr>
        <p:grpSpPr bwMode="auto">
          <a:xfrm>
            <a:off x="8250354" y="3078131"/>
            <a:ext cx="1903802" cy="752154"/>
            <a:chOff x="4584809" y="2432605"/>
            <a:chExt cx="1511084" cy="600908"/>
          </a:xfrm>
          <a:solidFill>
            <a:srgbClr val="7030A0"/>
          </a:solidFill>
        </p:grpSpPr>
        <p:sp>
          <p:nvSpPr>
            <p:cNvPr id="15" name="圆角矩形 14"/>
            <p:cNvSpPr/>
            <p:nvPr/>
          </p:nvSpPr>
          <p:spPr>
            <a:xfrm>
              <a:off x="4584809" y="2432605"/>
              <a:ext cx="1511084" cy="600908"/>
            </a:xfrm>
            <a:prstGeom prst="roundRect">
              <a:avLst>
                <a:gd name="adj" fmla="val 10000"/>
              </a:avLst>
            </a:prstGeom>
            <a:grpFill/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圆角矩形 16"/>
            <p:cNvSpPr/>
            <p:nvPr/>
          </p:nvSpPr>
          <p:spPr>
            <a:xfrm>
              <a:off x="4602270" y="2450092"/>
              <a:ext cx="1476164" cy="565935"/>
            </a:xfrm>
            <a:prstGeom prst="rect">
              <a:avLst/>
            </a:prstGeom>
            <a:grpFill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41434" tIns="27623" rIns="41434" bIns="27623" spcCol="1270" anchor="ctr"/>
            <a:lstStyle/>
            <a:p>
              <a:pPr algn="ctr" defTabSz="966751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zh-CN" altLang="en-US" sz="2800" b="1" dirty="0">
                  <a:solidFill>
                    <a:srgbClr val="FFFFFF"/>
                  </a:solidFill>
                  <a:latin typeface="微软雅黑" pitchFamily="34" charset="-122"/>
                  <a:ea typeface="微软雅黑" pitchFamily="34" charset="-122"/>
                </a:rPr>
                <a:t>信宿</a:t>
              </a:r>
            </a:p>
          </p:txBody>
        </p:sp>
      </p:grpSp>
      <p:sp>
        <p:nvSpPr>
          <p:cNvPr id="5" name="椭圆形标注 4"/>
          <p:cNvSpPr>
            <a:spLocks noChangeArrowheads="1"/>
          </p:cNvSpPr>
          <p:nvPr/>
        </p:nvSpPr>
        <p:spPr bwMode="auto">
          <a:xfrm>
            <a:off x="2300676" y="1336371"/>
            <a:ext cx="2167012" cy="1411019"/>
          </a:xfrm>
          <a:prstGeom prst="wedgeEllipseCallout">
            <a:avLst>
              <a:gd name="adj1" fmla="val 72699"/>
              <a:gd name="adj2" fmla="val 31565"/>
            </a:avLst>
          </a:prstGeom>
          <a:solidFill>
            <a:srgbClr val="DA00D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 anchor="ctr"/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800" dirty="0"/>
              <a:t>纸张</a:t>
            </a:r>
          </a:p>
        </p:txBody>
      </p:sp>
      <p:sp>
        <p:nvSpPr>
          <p:cNvPr id="17" name="椭圆形标注 16"/>
          <p:cNvSpPr>
            <a:spLocks noChangeArrowheads="1"/>
          </p:cNvSpPr>
          <p:nvPr/>
        </p:nvSpPr>
        <p:spPr bwMode="auto">
          <a:xfrm>
            <a:off x="4098813" y="4515754"/>
            <a:ext cx="2523113" cy="1409810"/>
          </a:xfrm>
          <a:prstGeom prst="wedgeEllipseCallout">
            <a:avLst>
              <a:gd name="adj1" fmla="val 38078"/>
              <a:gd name="adj2" fmla="val -147028"/>
            </a:avLst>
          </a:prstGeom>
          <a:solidFill>
            <a:srgbClr val="DA00D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 anchor="ctr"/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800"/>
              <a:t>有线网</a:t>
            </a:r>
          </a:p>
        </p:txBody>
      </p:sp>
      <p:sp>
        <p:nvSpPr>
          <p:cNvPr id="18" name="椭圆形标注 17"/>
          <p:cNvSpPr>
            <a:spLocks noChangeArrowheads="1"/>
          </p:cNvSpPr>
          <p:nvPr/>
        </p:nvSpPr>
        <p:spPr bwMode="auto">
          <a:xfrm>
            <a:off x="7607188" y="4633982"/>
            <a:ext cx="2523113" cy="1412228"/>
          </a:xfrm>
          <a:prstGeom prst="wedgeEllipseCallout">
            <a:avLst>
              <a:gd name="adj1" fmla="val -67926"/>
              <a:gd name="adj2" fmla="val -148593"/>
            </a:avLst>
          </a:prstGeom>
          <a:solidFill>
            <a:srgbClr val="DA00DA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lIns="91436" tIns="45718" rIns="91436" bIns="45718" anchor="ctr"/>
          <a:lstStyle>
            <a:lvl1pPr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spcBef>
                <a:spcPct val="0"/>
              </a:spcBef>
              <a:buFont typeface="Arial" pitchFamily="34" charset="0"/>
              <a:buNone/>
            </a:pPr>
            <a:r>
              <a:rPr lang="zh-CN" altLang="en-US" sz="2800"/>
              <a:t>无线网</a:t>
            </a:r>
          </a:p>
        </p:txBody>
      </p:sp>
    </p:spTree>
    <p:extLst>
      <p:ext uri="{BB962C8B-B14F-4D97-AF65-F5344CB8AC3E}">
        <p14:creationId xmlns:p14="http://schemas.microsoft.com/office/powerpoint/2010/main" val="164864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7" grpId="0" animBg="1"/>
      <p:bldP spid="1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标题 1"/>
          <p:cNvSpPr>
            <a:spLocks noGrp="1"/>
          </p:cNvSpPr>
          <p:nvPr>
            <p:ph type="title" idx="4294967295"/>
          </p:nvPr>
        </p:nvSpPr>
        <p:spPr>
          <a:xfrm>
            <a:off x="1776476" y="534358"/>
            <a:ext cx="8661276" cy="1919287"/>
          </a:xfrm>
        </p:spPr>
        <p:txBody>
          <a:bodyPr rtlCol="0">
            <a:normAutofit fontScale="90000"/>
          </a:bodyPr>
          <a:lstStyle/>
          <a:p>
            <a:pPr algn="ctr">
              <a:defRPr/>
            </a:pPr>
            <a:r>
              <a:rPr lang="zh-CN" altLang="en-US" sz="44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/>
            </a:r>
            <a:br>
              <a:rPr lang="zh-CN" altLang="en-US" sz="44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+mn-cs"/>
              </a:rPr>
            </a:br>
            <a:r>
              <a:rPr lang="zh-CN" altLang="en-US" sz="44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+mn-cs"/>
              </a:rPr>
              <a:t/>
            </a:r>
            <a:br>
              <a:rPr lang="zh-CN" altLang="en-US" sz="4400" dirty="0">
                <a:solidFill>
                  <a:srgbClr val="FFFF00"/>
                </a:solidFill>
                <a:latin typeface="微软雅黑" pitchFamily="34" charset="-122"/>
                <a:ea typeface="微软雅黑" pitchFamily="34" charset="-122"/>
                <a:cs typeface="+mn-cs"/>
              </a:rPr>
            </a:br>
            <a:r>
              <a:rPr lang="zh-CN" altLang="en-US" sz="67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无时</a:t>
            </a:r>
            <a:r>
              <a:rPr lang="zh-CN" altLang="en-US" sz="67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不在无处不在的</a:t>
            </a:r>
            <a:r>
              <a:rPr lang="zh-CN" altLang="en-US" sz="6700" dirty="0" smtClean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阅读</a:t>
            </a: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/>
            </a:r>
            <a:br>
              <a:rPr lang="zh-CN" altLang="en-US" dirty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</a:br>
            <a:r>
              <a:rPr lang="zh-CN" altLang="en-US" dirty="0" smtClean="0">
                <a:solidFill>
                  <a:srgbClr val="FFFF00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让我们收集、阅读资料更加便捷</a:t>
            </a:r>
            <a:endParaRPr lang="zh-CN" altLang="zh-CN" dirty="0">
              <a:solidFill>
                <a:srgbClr val="FFFF00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1992314" y="3213104"/>
            <a:ext cx="8229600" cy="2952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6" tIns="45718" rIns="91436" bIns="45718"/>
          <a:lstStyle>
            <a:lvl1pPr marL="609600" indent="-609600" algn="ctr" eaLnBrk="0" hangingPunct="0">
              <a:spcBef>
                <a:spcPct val="20000"/>
              </a:spcBef>
              <a:buFont typeface="Arial" pitchFamily="34" charset="0"/>
              <a:buChar char="•"/>
              <a:defRPr sz="32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1pPr>
            <a:lvl2pPr marL="742950" indent="-285750" algn="ctr" eaLnBrk="0" hangingPunct="0">
              <a:spcBef>
                <a:spcPct val="20000"/>
              </a:spcBef>
              <a:buFont typeface="Arial" pitchFamily="34" charset="0"/>
              <a:buChar char="–"/>
              <a:defRPr sz="28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2pPr>
            <a:lvl3pPr marL="1143000" indent="-228600" algn="ctr" eaLnBrk="0" hangingPunct="0">
              <a:spcBef>
                <a:spcPct val="20000"/>
              </a:spcBef>
              <a:buFont typeface="Arial" pitchFamily="34" charset="0"/>
              <a:buChar char="•"/>
              <a:defRPr sz="24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3pPr>
            <a:lvl4pPr marL="1600200" indent="-228600" algn="ctr" eaLnBrk="0" hangingPunct="0">
              <a:spcBef>
                <a:spcPct val="20000"/>
              </a:spcBef>
              <a:buFont typeface="Arial" pitchFamily="34" charset="0"/>
              <a:buChar char="–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4pPr>
            <a:lvl5pPr marL="2057400" indent="-228600" algn="ctr" eaLnBrk="0" hangingPunct="0">
              <a:spcBef>
                <a:spcPct val="20000"/>
              </a:spcBef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5pPr>
            <a:lvl6pPr marL="25146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6pPr>
            <a:lvl7pPr marL="29718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7pPr>
            <a:lvl8pPr marL="34290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8pPr>
            <a:lvl9pPr marL="3886200" indent="-228600" algn="ctr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 b="1">
                <a:solidFill>
                  <a:srgbClr val="FFFFFF"/>
                </a:solidFill>
                <a:latin typeface="微软雅黑" pitchFamily="34" charset="-122"/>
                <a:ea typeface="微软雅黑" pitchFamily="34" charset="-122"/>
              </a:defRPr>
            </a:lvl9pPr>
          </a:lstStyle>
          <a:p>
            <a:pPr eaLnBrk="1" hangingPunct="1">
              <a:buFont typeface="Wingdings" pitchFamily="2" charset="2"/>
              <a:buChar char="ü"/>
            </a:pPr>
            <a:r>
              <a:rPr lang="zh-CN" altLang="en-US" sz="4800" dirty="0"/>
              <a:t>下课读</a:t>
            </a:r>
            <a:r>
              <a:rPr lang="zh-CN" altLang="en-US" sz="4800" dirty="0" smtClean="0"/>
              <a:t>与外出读</a:t>
            </a:r>
            <a:endParaRPr lang="zh-CN" altLang="en-US" sz="4800" dirty="0"/>
          </a:p>
          <a:p>
            <a:pPr eaLnBrk="1" hangingPunct="1">
              <a:buFont typeface="Wingdings" pitchFamily="2" charset="2"/>
              <a:buChar char="ü"/>
            </a:pPr>
            <a:r>
              <a:rPr lang="zh-CN" altLang="en-US" sz="4800" dirty="0"/>
              <a:t>坐着读与躺着读</a:t>
            </a:r>
          </a:p>
          <a:p>
            <a:pPr eaLnBrk="1" hangingPunct="1">
              <a:buFont typeface="Wingdings" pitchFamily="2" charset="2"/>
              <a:buChar char="ü"/>
            </a:pPr>
            <a:r>
              <a:rPr lang="zh-CN" altLang="en-US" sz="4800" dirty="0"/>
              <a:t>校内读</a:t>
            </a:r>
            <a:r>
              <a:rPr lang="zh-CN" altLang="en-US" sz="4800" dirty="0" smtClean="0"/>
              <a:t>与在家读</a:t>
            </a:r>
            <a:endParaRPr lang="en-US" altLang="zh-CN" sz="4800" dirty="0"/>
          </a:p>
        </p:txBody>
      </p:sp>
    </p:spTree>
    <p:extLst>
      <p:ext uri="{BB962C8B-B14F-4D97-AF65-F5344CB8AC3E}">
        <p14:creationId xmlns:p14="http://schemas.microsoft.com/office/powerpoint/2010/main" val="1925767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12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14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14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9" decel="50000" autoRev="1" fill="hold">
                                          <p:stCondLst>
                                            <p:cond delay="11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4" fill="hold">
                                          <p:stCondLst>
                                            <p:cond delay="21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3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文本框 10"/>
          <p:cNvSpPr txBox="1">
            <a:spLocks noChangeArrowheads="1"/>
          </p:cNvSpPr>
          <p:nvPr/>
        </p:nvSpPr>
        <p:spPr bwMode="auto">
          <a:xfrm>
            <a:off x="2159001" y="2180167"/>
            <a:ext cx="4322233" cy="2226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4267" b="1">
                <a:solidFill>
                  <a:srgbClr val="444444"/>
                </a:solidFill>
                <a:latin typeface="微软雅黑" charset="0"/>
                <a:ea typeface="微软雅黑" charset="0"/>
              </a:rPr>
              <a:t>安装：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400" b="1">
                <a:solidFill>
                  <a:srgbClr val="444444"/>
                </a:solidFill>
                <a:latin typeface="微软雅黑" charset="0"/>
                <a:ea typeface="微软雅黑" charset="0"/>
              </a:rPr>
              <a:t>安卓手机应用市场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400" b="1">
                <a:solidFill>
                  <a:srgbClr val="444444"/>
                </a:solidFill>
                <a:latin typeface="微软雅黑" charset="0"/>
                <a:ea typeface="微软雅黑" charset="0"/>
              </a:rPr>
              <a:t>搜索</a:t>
            </a:r>
            <a:r>
              <a:rPr lang="en-US" altLang="zh-CN" sz="2400" b="1">
                <a:solidFill>
                  <a:srgbClr val="444444"/>
                </a:solidFill>
                <a:latin typeface="微软雅黑" charset="0"/>
                <a:ea typeface="微软雅黑" charset="0"/>
              </a:rPr>
              <a:t>"</a:t>
            </a:r>
            <a:r>
              <a:rPr lang="zh-CN" altLang="en-US" sz="2400" b="1">
                <a:solidFill>
                  <a:srgbClr val="444444"/>
                </a:solidFill>
                <a:latin typeface="微软雅黑" charset="0"/>
                <a:ea typeface="微软雅黑" charset="0"/>
              </a:rPr>
              <a:t>移动图书馆</a:t>
            </a:r>
            <a:r>
              <a:rPr lang="en-US" altLang="zh-CN" sz="2400" b="1">
                <a:solidFill>
                  <a:srgbClr val="444444"/>
                </a:solidFill>
                <a:latin typeface="微软雅黑" charset="0"/>
                <a:ea typeface="微软雅黑" charset="0"/>
              </a:rPr>
              <a:t>"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lang="en-US" altLang="zh-CN" sz="2400" b="1">
              <a:solidFill>
                <a:srgbClr val="444444"/>
              </a:solidFill>
              <a:latin typeface="微软雅黑" charset="0"/>
              <a:ea typeface="微软雅黑" charset="0"/>
            </a:endParaRP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2400" b="1">
                <a:solidFill>
                  <a:srgbClr val="444444"/>
                </a:solidFill>
                <a:latin typeface="微软雅黑" charset="0"/>
                <a:ea typeface="微软雅黑" charset="0"/>
              </a:rPr>
              <a:t>或者扫描二维码</a:t>
            </a:r>
          </a:p>
        </p:txBody>
      </p:sp>
      <p:pic>
        <p:nvPicPr>
          <p:cNvPr id="23554" name="图片 1" descr="NEQARDU8K4~Q[9I_0NNK$J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6967" y="1509184"/>
            <a:ext cx="3124200" cy="314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7455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文本框 10"/>
          <p:cNvSpPr txBox="1">
            <a:spLocks noChangeArrowheads="1"/>
          </p:cNvSpPr>
          <p:nvPr/>
        </p:nvSpPr>
        <p:spPr bwMode="auto">
          <a:xfrm>
            <a:off x="1678518" y="2180167"/>
            <a:ext cx="4322233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4267" b="1">
                <a:solidFill>
                  <a:srgbClr val="444444"/>
                </a:solidFill>
                <a:latin typeface="微软雅黑" charset="0"/>
                <a:ea typeface="微软雅黑" charset="0"/>
              </a:rPr>
              <a:t>注册</a:t>
            </a:r>
          </a:p>
        </p:txBody>
      </p:sp>
      <p:pic>
        <p:nvPicPr>
          <p:cNvPr id="24578" name="图片 1" descr="Y}0`$@8[Y0LT(KHSDF8}LS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667" y="165100"/>
            <a:ext cx="3975100" cy="640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548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10584"/>
            <a:ext cx="38629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534" y="29633"/>
            <a:ext cx="386291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文本框 3"/>
          <p:cNvSpPr txBox="1">
            <a:spLocks noChangeArrowheads="1"/>
          </p:cNvSpPr>
          <p:nvPr/>
        </p:nvSpPr>
        <p:spPr bwMode="auto">
          <a:xfrm>
            <a:off x="9167284" y="740833"/>
            <a:ext cx="2690283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kumimoji="1" lang="en-US" altLang="zh-CN" sz="2400"/>
              <a:t>1.</a:t>
            </a:r>
            <a:r>
              <a:rPr kumimoji="1" lang="zh-CN" altLang="en-US" sz="2400"/>
              <a:t>安装好移动图书馆</a:t>
            </a:r>
            <a:r>
              <a:rPr kumimoji="1" lang="en-US" altLang="zh-CN" sz="2400"/>
              <a:t>APP</a:t>
            </a:r>
            <a:r>
              <a:rPr kumimoji="1" lang="zh-CN" altLang="en-US" sz="2400"/>
              <a:t>后，打开；</a:t>
            </a:r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kumimoji="1" lang="zh-CN" altLang="en-US" sz="240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endParaRPr kumimoji="1" lang="zh-CN" altLang="en-US" sz="2400"/>
          </a:p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kumimoji="1" lang="en-US" altLang="zh-CN" sz="2400"/>
              <a:t>2.</a:t>
            </a:r>
            <a:r>
              <a:rPr kumimoji="1" lang="zh-CN" altLang="en-US" sz="2400"/>
              <a:t>点击左上角空白头像，开始注册；</a:t>
            </a:r>
          </a:p>
        </p:txBody>
      </p:sp>
    </p:spTree>
    <p:extLst>
      <p:ext uri="{BB962C8B-B14F-4D97-AF65-F5344CB8AC3E}">
        <p14:creationId xmlns:p14="http://schemas.microsoft.com/office/powerpoint/2010/main" val="160289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0"/>
            <a:ext cx="3862916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0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034" y="0"/>
            <a:ext cx="386503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文本框 3"/>
          <p:cNvSpPr txBox="1">
            <a:spLocks noChangeArrowheads="1"/>
          </p:cNvSpPr>
          <p:nvPr/>
        </p:nvSpPr>
        <p:spPr bwMode="auto">
          <a:xfrm>
            <a:off x="9552518" y="933451"/>
            <a:ext cx="24003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kumimoji="1" lang="en-US" altLang="zh-CN" sz="2400"/>
              <a:t>3.</a:t>
            </a:r>
            <a:r>
              <a:rPr kumimoji="1" lang="zh-CN" altLang="en-US" sz="2400"/>
              <a:t>选择地区和学校，或者输入单位名称；</a:t>
            </a:r>
          </a:p>
        </p:txBody>
      </p:sp>
    </p:spTree>
    <p:extLst>
      <p:ext uri="{BB962C8B-B14F-4D97-AF65-F5344CB8AC3E}">
        <p14:creationId xmlns:p14="http://schemas.microsoft.com/office/powerpoint/2010/main" val="185355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文本框 2"/>
          <p:cNvSpPr txBox="1">
            <a:spLocks noChangeArrowheads="1"/>
          </p:cNvSpPr>
          <p:nvPr/>
        </p:nvSpPr>
        <p:spPr bwMode="auto">
          <a:xfrm>
            <a:off x="7152218" y="740833"/>
            <a:ext cx="41275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kumimoji="1" lang="en-US" altLang="zh-CN" sz="2400" dirty="0"/>
              <a:t>5.</a:t>
            </a:r>
            <a:r>
              <a:rPr kumimoji="1" lang="zh-CN" altLang="en-US" sz="2400" dirty="0"/>
              <a:t>确认学校后，通过借阅证的帐号、密码登录。（与图书馆</a:t>
            </a:r>
            <a:r>
              <a:rPr kumimoji="1" lang="en-US" altLang="zh-CN" sz="2400" dirty="0"/>
              <a:t>OPAC</a:t>
            </a:r>
            <a:r>
              <a:rPr kumimoji="1" lang="zh-CN" altLang="en-US" sz="2400" dirty="0"/>
              <a:t>中帐号、密码一致。）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0740" y="0"/>
            <a:ext cx="38636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263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96240" y="396240"/>
            <a:ext cx="1219200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C00000"/>
                </a:solidFill>
              </a:rPr>
              <a:t>图书：可供下载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100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万种，每年增加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20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万种。</a:t>
            </a:r>
          </a:p>
          <a:p>
            <a:endParaRPr kumimoji="1" lang="zh-CN" altLang="en-US" sz="2800" dirty="0" smtClean="0">
              <a:solidFill>
                <a:srgbClr val="C00000"/>
              </a:solidFill>
            </a:endParaRPr>
          </a:p>
          <a:p>
            <a:r>
              <a:rPr kumimoji="1" lang="zh-CN" altLang="en-US" sz="2800" dirty="0" smtClean="0">
                <a:solidFill>
                  <a:srgbClr val="C00000"/>
                </a:solidFill>
              </a:rPr>
              <a:t>期刊：每年更新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2500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万条元数据。与图书馆已经购买的期刊全文库   对接，如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CNKI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、维普、万方，甚至外文数据库。</a:t>
            </a:r>
          </a:p>
          <a:p>
            <a:endParaRPr kumimoji="1" lang="zh-CN" altLang="en-US" sz="2800" dirty="0" smtClean="0">
              <a:solidFill>
                <a:srgbClr val="C00000"/>
              </a:solidFill>
            </a:endParaRPr>
          </a:p>
          <a:p>
            <a:r>
              <a:rPr kumimoji="1" lang="zh-CN" altLang="en-US" sz="2800" dirty="0" smtClean="0">
                <a:solidFill>
                  <a:srgbClr val="C00000"/>
                </a:solidFill>
              </a:rPr>
              <a:t>学位论文：年更新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50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万篇。</a:t>
            </a:r>
          </a:p>
          <a:p>
            <a:endParaRPr kumimoji="1" lang="zh-CN" altLang="en-US" sz="2800" dirty="0" smtClean="0">
              <a:solidFill>
                <a:srgbClr val="C00000"/>
              </a:solidFill>
            </a:endParaRPr>
          </a:p>
          <a:p>
            <a:r>
              <a:rPr kumimoji="1" lang="zh-CN" altLang="en-US" sz="2800" dirty="0" smtClean="0">
                <a:solidFill>
                  <a:srgbClr val="C00000"/>
                </a:solidFill>
              </a:rPr>
              <a:t>报纸：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400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种，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8700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万篇，年更新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1000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万。</a:t>
            </a:r>
          </a:p>
          <a:p>
            <a:endParaRPr kumimoji="1" lang="zh-CN" altLang="en-US" sz="2800" dirty="0" smtClean="0">
              <a:solidFill>
                <a:srgbClr val="C00000"/>
              </a:solidFill>
            </a:endParaRPr>
          </a:p>
          <a:p>
            <a:r>
              <a:rPr kumimoji="1" lang="zh-CN" altLang="en-US" sz="2800" dirty="0" smtClean="0">
                <a:solidFill>
                  <a:srgbClr val="C00000"/>
                </a:solidFill>
              </a:rPr>
              <a:t>学术微视频、公开课：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18000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集，年更新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1000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集。</a:t>
            </a:r>
          </a:p>
          <a:p>
            <a:endParaRPr kumimoji="1" lang="zh-CN" altLang="en-US" sz="2800" dirty="0" smtClean="0">
              <a:solidFill>
                <a:srgbClr val="C00000"/>
              </a:solidFill>
            </a:endParaRPr>
          </a:p>
          <a:p>
            <a:r>
              <a:rPr kumimoji="1" lang="zh-CN" altLang="en-US" sz="2800" dirty="0" smtClean="0">
                <a:solidFill>
                  <a:srgbClr val="C00000"/>
                </a:solidFill>
              </a:rPr>
              <a:t>有声读物：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10000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余集，年更新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2000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集。</a:t>
            </a:r>
          </a:p>
          <a:p>
            <a:endParaRPr kumimoji="1" lang="zh-CN" altLang="en-US" sz="2800" dirty="0">
              <a:solidFill>
                <a:srgbClr val="C00000"/>
              </a:solidFill>
            </a:endParaRPr>
          </a:p>
          <a:p>
            <a:r>
              <a:rPr kumimoji="1" lang="zh-CN" altLang="en-US" sz="2800" dirty="0" smtClean="0">
                <a:solidFill>
                  <a:srgbClr val="C00000"/>
                </a:solidFill>
              </a:rPr>
              <a:t>精品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RSS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订阅源：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600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种，年更新</a:t>
            </a:r>
            <a:r>
              <a:rPr kumimoji="1" lang="en-US" altLang="zh-CN" sz="2800" dirty="0" smtClean="0">
                <a:solidFill>
                  <a:srgbClr val="C00000"/>
                </a:solidFill>
              </a:rPr>
              <a:t>100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种。</a:t>
            </a:r>
            <a:endParaRPr kumimoji="1" lang="zh-CN" alt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405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18" y="838200"/>
            <a:ext cx="2747433" cy="48768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1" y="1318685"/>
            <a:ext cx="2662767" cy="4728633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2"/>
          <p:cNvPicPr preferRelativeResize="0"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8100" y="2184400"/>
            <a:ext cx="2592917" cy="460586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文本框 18"/>
          <p:cNvSpPr txBox="1">
            <a:spLocks noChangeArrowheads="1"/>
          </p:cNvSpPr>
          <p:nvPr/>
        </p:nvSpPr>
        <p:spPr bwMode="auto">
          <a:xfrm>
            <a:off x="431800" y="1797051"/>
            <a:ext cx="5088467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charset="2"/>
              <a:buChar char="v"/>
            </a:pPr>
            <a:r>
              <a:rPr lang="zh-CN" altLang="en-US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与图书馆</a:t>
            </a:r>
            <a:r>
              <a:rPr lang="en-US" altLang="zh-CN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OPAC</a:t>
            </a:r>
            <a:r>
              <a:rPr lang="zh-CN" altLang="en-US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系统的完美对接，支持手机查询</a:t>
            </a:r>
            <a:r>
              <a:rPr lang="en-US" altLang="zh-CN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,</a:t>
            </a:r>
            <a:r>
              <a:rPr lang="zh-CN" altLang="en-US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续借</a:t>
            </a:r>
            <a:r>
              <a:rPr lang="en-US" altLang="zh-CN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……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endParaRPr lang="en-US" altLang="en-US" sz="2400">
              <a:solidFill>
                <a:srgbClr val="444444"/>
              </a:solidFill>
              <a:latin typeface="微软雅黑" charset="0"/>
              <a:ea typeface="微软雅黑" charset="0"/>
            </a:endParaRPr>
          </a:p>
        </p:txBody>
      </p:sp>
      <p:pic>
        <p:nvPicPr>
          <p:cNvPr id="32773" name="Picture 6" descr="x_馆藏查询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51" y="416984"/>
            <a:ext cx="770467" cy="770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矩形 1"/>
          <p:cNvSpPr>
            <a:spLocks noChangeArrowheads="1"/>
          </p:cNvSpPr>
          <p:nvPr/>
        </p:nvSpPr>
        <p:spPr bwMode="auto">
          <a:xfrm>
            <a:off x="1200152" y="302684"/>
            <a:ext cx="5759449" cy="9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288" tIns="34635" rIns="69288" bIns="3463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3733" b="1">
                <a:solidFill>
                  <a:srgbClr val="0070C0"/>
                </a:solidFill>
                <a:latin typeface="微软雅黑" charset="0"/>
                <a:ea typeface="微软雅黑" charset="0"/>
                <a:sym typeface="微软雅黑" charset="0"/>
              </a:rPr>
              <a:t>馆藏查询</a:t>
            </a:r>
            <a:r>
              <a:rPr lang="en-US" altLang="zh-CN" sz="3733" b="1">
                <a:solidFill>
                  <a:srgbClr val="0070C0"/>
                </a:solidFill>
                <a:latin typeface="微软雅黑" charset="0"/>
                <a:ea typeface="微软雅黑" charset="0"/>
                <a:sym typeface="微软雅黑" charset="0"/>
              </a:rPr>
              <a:t>——</a:t>
            </a:r>
            <a:endParaRPr lang="zh-CN" altLang="zh-CN" sz="3733" b="1">
              <a:solidFill>
                <a:srgbClr val="0070C0"/>
              </a:solidFill>
              <a:latin typeface="微软雅黑" charset="0"/>
              <a:ea typeface="微软雅黑" charset="0"/>
              <a:sym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314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17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6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97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74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文本框 18"/>
          <p:cNvSpPr txBox="1">
            <a:spLocks noChangeArrowheads="1"/>
          </p:cNvSpPr>
          <p:nvPr/>
        </p:nvSpPr>
        <p:spPr bwMode="auto">
          <a:xfrm>
            <a:off x="624417" y="1509185"/>
            <a:ext cx="4993216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charset="2"/>
              <a:buChar char="v"/>
            </a:pPr>
            <a:r>
              <a:rPr lang="zh-CN" altLang="en-US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整合图书馆电子资源，通过手机可进行一站式检索及阅读，支持下载，批注。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charset="2"/>
              <a:buChar char="v"/>
            </a:pPr>
            <a:endParaRPr lang="en-US" altLang="zh-CN" sz="2400">
              <a:solidFill>
                <a:srgbClr val="444444"/>
              </a:solidFill>
              <a:latin typeface="微软雅黑" charset="0"/>
              <a:ea typeface="微软雅黑" charset="0"/>
            </a:endParaRP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 typeface="Wingdings" charset="2"/>
              <a:buChar char="v"/>
            </a:pPr>
            <a:r>
              <a:rPr lang="zh-CN" altLang="en-US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实时进行文献传递，资源导航，在线问答等服务。</a:t>
            </a:r>
          </a:p>
        </p:txBody>
      </p:sp>
      <p:pic>
        <p:nvPicPr>
          <p:cNvPr id="3072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834" y="1039284"/>
            <a:ext cx="3522133" cy="549486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967" y="1039285"/>
            <a:ext cx="3680884" cy="5522383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9851" y="1037167"/>
            <a:ext cx="3678767" cy="5524500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6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618" y="1028701"/>
            <a:ext cx="3689349" cy="553296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7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967" y="1030818"/>
            <a:ext cx="3689351" cy="5530849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8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1318" y="1028701"/>
            <a:ext cx="3689349" cy="553296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9" name="图片 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834" y="1030818"/>
            <a:ext cx="3272367" cy="5530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0" name="图片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9084" y="1001184"/>
            <a:ext cx="3189816" cy="556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31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551" y="1039285"/>
            <a:ext cx="3708400" cy="555836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803" name="矩形 1"/>
          <p:cNvSpPr>
            <a:spLocks noChangeArrowheads="1"/>
          </p:cNvSpPr>
          <p:nvPr/>
        </p:nvSpPr>
        <p:spPr bwMode="auto">
          <a:xfrm>
            <a:off x="1496485" y="165100"/>
            <a:ext cx="7918449" cy="9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288" tIns="34635" rIns="69288" bIns="3463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3733" b="1">
                <a:solidFill>
                  <a:srgbClr val="0070C0"/>
                </a:solidFill>
                <a:latin typeface="微软雅黑" charset="0"/>
                <a:ea typeface="微软雅黑" charset="0"/>
                <a:sym typeface="微软雅黑" charset="0"/>
              </a:rPr>
              <a:t>学术资源</a:t>
            </a:r>
            <a:r>
              <a:rPr lang="en-US" altLang="zh-CN" sz="3733" b="1">
                <a:solidFill>
                  <a:srgbClr val="0070C0"/>
                </a:solidFill>
                <a:latin typeface="微软雅黑" charset="0"/>
                <a:ea typeface="微软雅黑" charset="0"/>
                <a:sym typeface="微软雅黑" charset="0"/>
              </a:rPr>
              <a:t>——</a:t>
            </a:r>
            <a:r>
              <a:rPr lang="zh-CN" altLang="en-US" sz="3733" b="1">
                <a:solidFill>
                  <a:srgbClr val="FF0000"/>
                </a:solidFill>
                <a:latin typeface="微软雅黑" charset="0"/>
                <a:ea typeface="微软雅黑" charset="0"/>
                <a:sym typeface="微软雅黑" charset="0"/>
              </a:rPr>
              <a:t>知识之舟，思想之源</a:t>
            </a:r>
            <a:endParaRPr lang="zh-CN" altLang="en-US" sz="2400">
              <a:solidFill>
                <a:srgbClr val="FF0000"/>
              </a:solidFill>
              <a:latin typeface="Century Schoolbook" charset="0"/>
            </a:endParaRPr>
          </a:p>
        </p:txBody>
      </p:sp>
      <p:pic>
        <p:nvPicPr>
          <p:cNvPr id="33804" name="Picture 13" descr="x_学术资源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518" y="249767"/>
            <a:ext cx="1339849" cy="13419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5866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27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307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25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75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25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5750"/>
                            </p:stCondLst>
                            <p:childTnLst>
                              <p:par>
                                <p:cTn id="3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3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036320"/>
          </a:xfrm>
        </p:spPr>
        <p:txBody>
          <a:bodyPr/>
          <a:lstStyle/>
          <a:p>
            <a:r>
              <a:rPr kumimoji="1" lang="zh-CN" altLang="en-US" dirty="0" smtClean="0"/>
              <a:t>        </a:t>
            </a:r>
            <a:r>
              <a:rPr kumimoji="1" lang="zh-CN" altLang="en-US" dirty="0" smtClean="0">
                <a:solidFill>
                  <a:srgbClr val="C00000"/>
                </a:solidFill>
              </a:rPr>
              <a:t>同学们在学习中是否遇到过以下问题：</a:t>
            </a:r>
            <a:endParaRPr kumimoji="1" lang="zh-CN" altLang="en-US" dirty="0">
              <a:solidFill>
                <a:srgbClr val="C00000"/>
              </a:solidFill>
            </a:endParaRPr>
          </a:p>
        </p:txBody>
      </p:sp>
      <p:pic>
        <p:nvPicPr>
          <p:cNvPr id="5" name="图片占位符 4"/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7" b="867"/>
          <a:stretch>
            <a:fillRect/>
          </a:stretch>
        </p:blipFill>
        <p:spPr>
          <a:xfrm>
            <a:off x="7685088" y="609600"/>
            <a:ext cx="3667125" cy="5181600"/>
          </a:xfrm>
        </p:spPr>
      </p:pic>
      <p:sp>
        <p:nvSpPr>
          <p:cNvPr id="3" name="内容占位符 2"/>
          <p:cNvSpPr>
            <a:spLocks noGrp="1"/>
          </p:cNvSpPr>
          <p:nvPr>
            <p:ph type="body" sz="half" idx="2"/>
          </p:nvPr>
        </p:nvSpPr>
        <p:spPr>
          <a:xfrm>
            <a:off x="1141410" y="1645920"/>
            <a:ext cx="5934511" cy="414528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kumimoji="1" lang="en-US" altLang="zh-CN" sz="2800" dirty="0" smtClean="0">
                <a:solidFill>
                  <a:srgbClr val="C00000"/>
                </a:solidFill>
              </a:rPr>
              <a:t>1.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图书馆收藏的图书资料刚好缺了自己想要的那一本</a:t>
            </a:r>
          </a:p>
          <a:p>
            <a:pPr marL="0" indent="0">
              <a:buNone/>
            </a:pPr>
            <a:endParaRPr kumimoji="1" lang="zh-CN" altLang="en-US" sz="28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kumimoji="1" lang="en-US" altLang="zh-CN" sz="2800" dirty="0" smtClean="0">
                <a:solidFill>
                  <a:srgbClr val="C00000"/>
                </a:solidFill>
              </a:rPr>
              <a:t>2.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多处、多次检索令人不厌其烦</a:t>
            </a:r>
          </a:p>
          <a:p>
            <a:pPr marL="0" indent="0">
              <a:buNone/>
            </a:pPr>
            <a:endParaRPr kumimoji="1" lang="zh-CN" altLang="en-US" sz="28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kumimoji="1" lang="en-US" altLang="zh-CN" sz="2800" dirty="0" smtClean="0">
                <a:solidFill>
                  <a:srgbClr val="C00000"/>
                </a:solidFill>
              </a:rPr>
              <a:t>3.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检索到的结果过于庞大导致选择困难</a:t>
            </a:r>
          </a:p>
          <a:p>
            <a:pPr marL="0" indent="0">
              <a:buNone/>
            </a:pPr>
            <a:endParaRPr kumimoji="1" lang="zh-CN" altLang="en-US" sz="2800" dirty="0" smtClean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kumimoji="1" lang="en-US" altLang="zh-CN" sz="2800" dirty="0" smtClean="0">
                <a:solidFill>
                  <a:srgbClr val="C00000"/>
                </a:solidFill>
              </a:rPr>
              <a:t>4.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 获取资料后难以及时读完</a:t>
            </a:r>
          </a:p>
          <a:p>
            <a:pPr marL="0" indent="0">
              <a:buNone/>
            </a:pPr>
            <a:endParaRPr kumimoji="1" lang="zh-CN" altLang="en-US" sz="2800" dirty="0" smtClean="0">
              <a:solidFill>
                <a:srgbClr val="0070C0"/>
              </a:solidFill>
            </a:endParaRPr>
          </a:p>
          <a:p>
            <a:pPr marL="0" indent="0">
              <a:buNone/>
            </a:pPr>
            <a:endParaRPr kumimoji="1" lang="zh-CN" altLang="en-US" sz="2800" dirty="0"/>
          </a:p>
          <a:p>
            <a:pPr marL="0" indent="0">
              <a:buNone/>
            </a:pPr>
            <a:endParaRPr kumimoji="1" lang="zh-CN" altLang="en-US" sz="2800" dirty="0" smtClean="0"/>
          </a:p>
        </p:txBody>
      </p:sp>
    </p:spTree>
    <p:extLst>
      <p:ext uri="{BB962C8B-B14F-4D97-AF65-F5344CB8AC3E}">
        <p14:creationId xmlns:p14="http://schemas.microsoft.com/office/powerpoint/2010/main" val="34362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文本框 18"/>
          <p:cNvSpPr txBox="1">
            <a:spLocks noChangeArrowheads="1"/>
          </p:cNvSpPr>
          <p:nvPr/>
        </p:nvSpPr>
        <p:spPr bwMode="auto">
          <a:xfrm>
            <a:off x="1621367" y="2465918"/>
            <a:ext cx="23050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2400">
                <a:latin typeface="微软雅黑" charset="0"/>
                <a:ea typeface="微软雅黑" charset="0"/>
              </a:rPr>
              <a:t>  </a:t>
            </a:r>
          </a:p>
        </p:txBody>
      </p:sp>
      <p:pic>
        <p:nvPicPr>
          <p:cNvPr id="33795" name="图片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567" y="1388534"/>
            <a:ext cx="3187700" cy="490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5584" y="1373717"/>
            <a:ext cx="3445933" cy="4936067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33797" name="文本框 1"/>
          <p:cNvSpPr txBox="1">
            <a:spLocks noChangeArrowheads="1"/>
          </p:cNvSpPr>
          <p:nvPr/>
        </p:nvSpPr>
        <p:spPr bwMode="auto">
          <a:xfrm>
            <a:off x="336551" y="2277533"/>
            <a:ext cx="432011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>
              <a:spcBef>
                <a:spcPct val="0"/>
              </a:spcBef>
              <a:buFont typeface="Wingdings" charset="2"/>
              <a:buChar char="v"/>
            </a:pPr>
            <a:r>
              <a:rPr lang="zh-CN" altLang="en-US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超过</a:t>
            </a:r>
            <a:r>
              <a:rPr lang="en-US" altLang="zh-CN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3</a:t>
            </a:r>
            <a:r>
              <a:rPr lang="zh-CN" altLang="en-US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万种</a:t>
            </a:r>
            <a:r>
              <a:rPr lang="en-US" altLang="zh-CN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epub</a:t>
            </a:r>
            <a:r>
              <a:rPr lang="zh-CN" altLang="en-US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电子书，高清文本格式，任意下载。</a:t>
            </a:r>
          </a:p>
          <a:p>
            <a:pPr>
              <a:spcBef>
                <a:spcPct val="0"/>
              </a:spcBef>
              <a:buFont typeface="Wingdings" charset="2"/>
              <a:buChar char="v"/>
            </a:pPr>
            <a:r>
              <a:rPr lang="zh-CN" altLang="en-US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可在移动图书馆中建立起个人独有书架。</a:t>
            </a:r>
          </a:p>
        </p:txBody>
      </p:sp>
      <p:sp>
        <p:nvSpPr>
          <p:cNvPr id="34821" name="矩形 1"/>
          <p:cNvSpPr>
            <a:spLocks noChangeArrowheads="1"/>
          </p:cNvSpPr>
          <p:nvPr/>
        </p:nvSpPr>
        <p:spPr bwMode="auto">
          <a:xfrm>
            <a:off x="1526118" y="112184"/>
            <a:ext cx="8121649" cy="105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288" tIns="34635" rIns="69288" bIns="3463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3733" b="1">
                <a:solidFill>
                  <a:srgbClr val="0070C0"/>
                </a:solidFill>
                <a:latin typeface="微软雅黑" charset="0"/>
                <a:ea typeface="微软雅黑" charset="0"/>
                <a:sym typeface="微软雅黑" charset="0"/>
              </a:rPr>
              <a:t>书 城</a:t>
            </a:r>
            <a:r>
              <a:rPr lang="en-US" altLang="zh-CN" sz="3733" b="1">
                <a:solidFill>
                  <a:srgbClr val="0070C0"/>
                </a:solidFill>
                <a:latin typeface="微软雅黑" charset="0"/>
                <a:ea typeface="微软雅黑" charset="0"/>
                <a:sym typeface="微软雅黑" charset="0"/>
              </a:rPr>
              <a:t>——</a:t>
            </a:r>
            <a:r>
              <a:rPr lang="zh-CN" altLang="en-US" sz="4267" b="1">
                <a:solidFill>
                  <a:srgbClr val="FF0000"/>
                </a:solidFill>
                <a:latin typeface="微软雅黑" charset="0"/>
                <a:ea typeface="微软雅黑" charset="0"/>
                <a:sym typeface="微软雅黑" charset="0"/>
              </a:rPr>
              <a:t>读万卷书，行万里路</a:t>
            </a:r>
            <a:endParaRPr lang="zh-CN" altLang="en-US" sz="4267" b="1">
              <a:solidFill>
                <a:srgbClr val="FF0000"/>
              </a:solidFill>
              <a:latin typeface="微软雅黑" charset="0"/>
              <a:ea typeface="微软雅黑" charset="0"/>
            </a:endParaRPr>
          </a:p>
        </p:txBody>
      </p:sp>
      <p:pic>
        <p:nvPicPr>
          <p:cNvPr id="34822" name="Picture 7" descr="x_书架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884" y="334434"/>
            <a:ext cx="886883" cy="8868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328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337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337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337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79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文本框 18"/>
          <p:cNvSpPr txBox="1">
            <a:spLocks noChangeArrowheads="1"/>
          </p:cNvSpPr>
          <p:nvPr/>
        </p:nvSpPr>
        <p:spPr bwMode="auto">
          <a:xfrm>
            <a:off x="1621367" y="2465918"/>
            <a:ext cx="230505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2400">
                <a:latin typeface="微软雅黑" charset="0"/>
                <a:ea typeface="微软雅黑" charset="0"/>
              </a:rPr>
              <a:t>  </a:t>
            </a:r>
          </a:p>
        </p:txBody>
      </p:sp>
      <p:sp>
        <p:nvSpPr>
          <p:cNvPr id="34819" name="文本框 1"/>
          <p:cNvSpPr txBox="1">
            <a:spLocks noChangeArrowheads="1"/>
          </p:cNvSpPr>
          <p:nvPr/>
        </p:nvSpPr>
        <p:spPr bwMode="auto">
          <a:xfrm>
            <a:off x="527051" y="1892300"/>
            <a:ext cx="3937000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>
              <a:spcBef>
                <a:spcPct val="0"/>
              </a:spcBef>
              <a:buFont typeface="Wingdings" charset="2"/>
              <a:buChar char="v"/>
            </a:pPr>
            <a:r>
              <a:rPr lang="zh-CN" altLang="en-US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手机通用格式视频，全部支持手机播放，支持下载，均为适合手机使用的微视频。</a:t>
            </a:r>
          </a:p>
        </p:txBody>
      </p:sp>
      <p:pic>
        <p:nvPicPr>
          <p:cNvPr id="34820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1417" y="1113367"/>
            <a:ext cx="3774016" cy="5657851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118" y="1113367"/>
            <a:ext cx="2307167" cy="3456517"/>
          </a:xfrm>
          <a:prstGeom prst="rect">
            <a:avLst/>
          </a:prstGeom>
          <a:noFill/>
          <a:ln w="9525">
            <a:solidFill>
              <a:srgbClr val="C0C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2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8851" y="4658784"/>
            <a:ext cx="3505200" cy="2131483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36870" name="Picture 7" descr="x_公开课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201" y="431800"/>
            <a:ext cx="791633" cy="789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71" name="矩形 1"/>
          <p:cNvSpPr>
            <a:spLocks noChangeArrowheads="1"/>
          </p:cNvSpPr>
          <p:nvPr/>
        </p:nvSpPr>
        <p:spPr bwMode="auto">
          <a:xfrm>
            <a:off x="1488017" y="179917"/>
            <a:ext cx="7008283" cy="105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288" tIns="34635" rIns="69288" bIns="3463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3733" b="1">
                <a:solidFill>
                  <a:srgbClr val="0070C0"/>
                </a:solidFill>
                <a:latin typeface="微软雅黑" charset="0"/>
                <a:ea typeface="微软雅黑" charset="0"/>
                <a:sym typeface="微软雅黑" charset="0"/>
              </a:rPr>
              <a:t>公开课</a:t>
            </a:r>
            <a:r>
              <a:rPr lang="en-US" altLang="zh-CN" sz="3733" b="1">
                <a:solidFill>
                  <a:srgbClr val="0070C0"/>
                </a:solidFill>
                <a:latin typeface="微软雅黑" charset="0"/>
                <a:ea typeface="微软雅黑" charset="0"/>
                <a:sym typeface="微软雅黑" charset="0"/>
              </a:rPr>
              <a:t>——</a:t>
            </a:r>
            <a:r>
              <a:rPr lang="zh-CN" altLang="en-US" sz="4267" b="1">
                <a:solidFill>
                  <a:srgbClr val="FF0000"/>
                </a:solidFill>
                <a:latin typeface="微软雅黑" charset="0"/>
                <a:ea typeface="微软雅黑" charset="0"/>
                <a:sym typeface="微软雅黑" charset="0"/>
              </a:rPr>
              <a:t>掌上课堂微学习</a:t>
            </a:r>
            <a:endParaRPr lang="zh-CN" altLang="en-US" sz="4267" b="1">
              <a:solidFill>
                <a:srgbClr val="FF0000"/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5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48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" dur="750"/>
                                        <p:tgtEl>
                                          <p:spTgt spid="34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348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750"/>
                                        <p:tgtEl>
                                          <p:spTgt spid="348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1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文本框 1"/>
          <p:cNvSpPr txBox="1">
            <a:spLocks noChangeArrowheads="1"/>
          </p:cNvSpPr>
          <p:nvPr/>
        </p:nvSpPr>
        <p:spPr bwMode="auto">
          <a:xfrm>
            <a:off x="817034" y="2004484"/>
            <a:ext cx="422275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sz="2400" b="1">
                <a:solidFill>
                  <a:srgbClr val="444444"/>
                </a:solidFill>
                <a:latin typeface="微软雅黑" charset="0"/>
                <a:ea typeface="微软雅黑" charset="0"/>
              </a:rPr>
              <a:t>报纸</a:t>
            </a:r>
            <a:r>
              <a:rPr lang="en-US" altLang="zh-CN" sz="2400" b="1">
                <a:solidFill>
                  <a:srgbClr val="444444"/>
                </a:solidFill>
                <a:latin typeface="微软雅黑" charset="0"/>
                <a:ea typeface="微软雅黑" charset="0"/>
              </a:rPr>
              <a:t>APP</a:t>
            </a: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300</a:t>
            </a:r>
            <a:r>
              <a:rPr lang="zh-CN" altLang="en-US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种报纸，每天实时更新，原风原貌，图文立体呈现。</a:t>
            </a:r>
          </a:p>
        </p:txBody>
      </p:sp>
      <p:pic>
        <p:nvPicPr>
          <p:cNvPr id="33795" name="图片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885" y="482601"/>
            <a:ext cx="1517649" cy="269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6" name="图片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234" y="469901"/>
            <a:ext cx="1555751" cy="2758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图片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018" y="469901"/>
            <a:ext cx="1686983" cy="2690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4" descr="C:\Users\bing\Pictures\豌豆荚截图2013091716470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2" b="5197"/>
          <a:stretch>
            <a:fillRect/>
          </a:stretch>
        </p:blipFill>
        <p:spPr bwMode="auto">
          <a:xfrm>
            <a:off x="1007534" y="3621617"/>
            <a:ext cx="1860551" cy="2859616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pic>
        <p:nvPicPr>
          <p:cNvPr id="3584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967" y="3604685"/>
            <a:ext cx="1964267" cy="2880783"/>
          </a:xfrm>
          <a:prstGeom prst="rect">
            <a:avLst/>
          </a:prstGeom>
          <a:solidFill>
            <a:srgbClr val="D9E38A"/>
          </a:solidFill>
          <a:ln w="9525">
            <a:solidFill>
              <a:srgbClr val="C0C0C0"/>
            </a:solidFill>
            <a:miter lim="800000"/>
            <a:headEnd/>
            <a:tailEnd/>
          </a:ln>
        </p:spPr>
      </p:pic>
      <p:sp>
        <p:nvSpPr>
          <p:cNvPr id="35848" name="矩形 3"/>
          <p:cNvSpPr>
            <a:spLocks noChangeArrowheads="1"/>
          </p:cNvSpPr>
          <p:nvPr/>
        </p:nvSpPr>
        <p:spPr bwMode="auto">
          <a:xfrm>
            <a:off x="5617633" y="5158318"/>
            <a:ext cx="369358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>
              <a:spcBef>
                <a:spcPct val="0"/>
              </a:spcBef>
              <a:buFont typeface="Arial" charset="0"/>
              <a:buNone/>
            </a:pPr>
            <a:r>
              <a:rPr lang="en-US" altLang="zh-CN" sz="2400" b="1">
                <a:solidFill>
                  <a:srgbClr val="444444"/>
                </a:solidFill>
                <a:latin typeface="微软雅黑" charset="0"/>
                <a:ea typeface="微软雅黑" charset="0"/>
              </a:rPr>
              <a:t>RSS</a:t>
            </a:r>
            <a:r>
              <a:rPr lang="zh-CN" altLang="en-US" sz="2400" b="1">
                <a:solidFill>
                  <a:srgbClr val="444444"/>
                </a:solidFill>
                <a:latin typeface="微软雅黑" charset="0"/>
                <a:ea typeface="微软雅黑" charset="0"/>
              </a:rPr>
              <a:t>订阅</a:t>
            </a:r>
            <a:endParaRPr lang="en-US" altLang="zh-CN" sz="2400" b="1">
              <a:solidFill>
                <a:srgbClr val="444444"/>
              </a:solidFill>
              <a:latin typeface="微软雅黑" charset="0"/>
              <a:ea typeface="微软雅黑" charset="0"/>
            </a:endParaRPr>
          </a:p>
          <a:p>
            <a:pPr>
              <a:spcBef>
                <a:spcPct val="0"/>
              </a:spcBef>
              <a:buFont typeface="Arial" charset="0"/>
              <a:buNone/>
            </a:pPr>
            <a:r>
              <a:rPr lang="zh-CN" altLang="en-US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数千种</a:t>
            </a:r>
            <a:r>
              <a:rPr lang="en-US" altLang="zh-CN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RSS</a:t>
            </a:r>
            <a:r>
              <a:rPr lang="zh-CN" altLang="en-US" sz="2400">
                <a:solidFill>
                  <a:srgbClr val="444444"/>
                </a:solidFill>
                <a:latin typeface="微软雅黑" charset="0"/>
                <a:ea typeface="微软雅黑" charset="0"/>
              </a:rPr>
              <a:t>，自由订阅，畅游网络。</a:t>
            </a:r>
          </a:p>
        </p:txBody>
      </p:sp>
      <p:sp>
        <p:nvSpPr>
          <p:cNvPr id="37896" name="矩形 1"/>
          <p:cNvSpPr>
            <a:spLocks noChangeArrowheads="1"/>
          </p:cNvSpPr>
          <p:nvPr/>
        </p:nvSpPr>
        <p:spPr bwMode="auto">
          <a:xfrm>
            <a:off x="1488018" y="260351"/>
            <a:ext cx="2976033" cy="9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288" tIns="34635" rIns="69288" bIns="3463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3733" b="1">
                <a:solidFill>
                  <a:srgbClr val="0070C0"/>
                </a:solidFill>
                <a:latin typeface="微软雅黑" charset="0"/>
                <a:ea typeface="微软雅黑" charset="0"/>
                <a:sym typeface="微软雅黑" charset="0"/>
              </a:rPr>
              <a:t>更多</a:t>
            </a:r>
            <a:r>
              <a:rPr lang="zh-CN" altLang="zh-CN" sz="3733" b="1">
                <a:solidFill>
                  <a:srgbClr val="0070C0"/>
                </a:solidFill>
                <a:latin typeface="微软雅黑" charset="0"/>
                <a:ea typeface="微软雅黑" charset="0"/>
                <a:sym typeface="微软雅黑" charset="0"/>
              </a:rPr>
              <a:t>APP</a:t>
            </a:r>
            <a:r>
              <a:rPr lang="en-US" altLang="zh-CN" sz="3733" b="1">
                <a:solidFill>
                  <a:srgbClr val="0070C0"/>
                </a:solidFill>
                <a:latin typeface="微软雅黑" charset="0"/>
                <a:ea typeface="微软雅黑" charset="0"/>
                <a:sym typeface="微软雅黑" charset="0"/>
              </a:rPr>
              <a:t>……</a:t>
            </a:r>
            <a:endParaRPr lang="zh-CN" altLang="zh-CN" sz="2400">
              <a:latin typeface="Century Schoolbook" charset="0"/>
            </a:endParaRPr>
          </a:p>
        </p:txBody>
      </p:sp>
      <p:pic>
        <p:nvPicPr>
          <p:cNvPr id="37897" name="Picture 10" descr="x_app默认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418" y="452967"/>
            <a:ext cx="768349" cy="768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8" name="Line 11"/>
          <p:cNvSpPr>
            <a:spLocks noChangeShapeType="1"/>
          </p:cNvSpPr>
          <p:nvPr/>
        </p:nvSpPr>
        <p:spPr bwMode="auto">
          <a:xfrm>
            <a:off x="527051" y="3445933"/>
            <a:ext cx="11233149" cy="0"/>
          </a:xfrm>
          <a:prstGeom prst="line">
            <a:avLst/>
          </a:prstGeom>
          <a:noFill/>
          <a:ln w="9525">
            <a:solidFill>
              <a:srgbClr val="C0C0C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2400"/>
          </a:p>
        </p:txBody>
      </p:sp>
    </p:spTree>
    <p:extLst>
      <p:ext uri="{BB962C8B-B14F-4D97-AF65-F5344CB8AC3E}">
        <p14:creationId xmlns:p14="http://schemas.microsoft.com/office/powerpoint/2010/main" val="163827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8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35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25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5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340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35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2" grpId="0"/>
      <p:bldP spid="35848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3" name="图片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8317" y="2561167"/>
            <a:ext cx="2929467" cy="1987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4" name="矩形 5"/>
          <p:cNvSpPr>
            <a:spLocks noChangeArrowheads="1"/>
          </p:cNvSpPr>
          <p:nvPr/>
        </p:nvSpPr>
        <p:spPr bwMode="auto">
          <a:xfrm>
            <a:off x="4667251" y="4762501"/>
            <a:ext cx="1325107" cy="2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3371" tIns="21680" rIns="43371" bIns="216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zh-CN" sz="1467" b="1">
                <a:latin typeface="微软雅黑" charset="0"/>
                <a:ea typeface="微软雅黑" charset="0"/>
              </a:rPr>
              <a:t> </a:t>
            </a:r>
            <a:r>
              <a:rPr lang="zh-CN" altLang="en-US" sz="1467" b="1">
                <a:latin typeface="微软雅黑" charset="0"/>
                <a:ea typeface="微软雅黑" charset="0"/>
              </a:rPr>
              <a:t>多点红外触摸 </a:t>
            </a:r>
            <a:endParaRPr lang="zh-CN" altLang="en-US" sz="1467">
              <a:latin typeface="Arial" charset="0"/>
            </a:endParaRPr>
          </a:p>
        </p:txBody>
      </p:sp>
      <p:sp>
        <p:nvSpPr>
          <p:cNvPr id="38915" name="矩形 6"/>
          <p:cNvSpPr>
            <a:spLocks noChangeArrowheads="1"/>
          </p:cNvSpPr>
          <p:nvPr/>
        </p:nvSpPr>
        <p:spPr bwMode="auto">
          <a:xfrm>
            <a:off x="7888818" y="4745567"/>
            <a:ext cx="1081451" cy="2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3371" tIns="21680" rIns="43371" bIns="216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467" b="1">
                <a:latin typeface="微软雅黑" charset="0"/>
                <a:ea typeface="微软雅黑" charset="0"/>
              </a:rPr>
              <a:t>二维码扫描 </a:t>
            </a:r>
          </a:p>
        </p:txBody>
      </p:sp>
      <p:sp>
        <p:nvSpPr>
          <p:cNvPr id="38916" name="矩形 7"/>
          <p:cNvSpPr>
            <a:spLocks noChangeArrowheads="1"/>
          </p:cNvSpPr>
          <p:nvPr/>
        </p:nvSpPr>
        <p:spPr bwMode="auto">
          <a:xfrm>
            <a:off x="10255251" y="4787901"/>
            <a:ext cx="837794" cy="2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43371" tIns="21680" rIns="43371" bIns="21680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1467" b="1">
                <a:latin typeface="微软雅黑" charset="0"/>
                <a:ea typeface="微软雅黑" charset="0"/>
              </a:rPr>
              <a:t>移动阅读</a:t>
            </a:r>
            <a:endParaRPr lang="en-US" altLang="zh-CN" sz="1467" b="1">
              <a:latin typeface="微软雅黑" charset="0"/>
              <a:ea typeface="微软雅黑" charset="0"/>
            </a:endParaRPr>
          </a:p>
        </p:txBody>
      </p:sp>
      <p:pic>
        <p:nvPicPr>
          <p:cNvPr id="38917" name="图片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884" y="2669117"/>
            <a:ext cx="2006600" cy="1750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8" name="图片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5051" y="2667001"/>
            <a:ext cx="1547283" cy="1750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9" name="图片 13" descr="0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1" y="740834"/>
            <a:ext cx="2664884" cy="5831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0" name="矩形 1"/>
          <p:cNvSpPr>
            <a:spLocks noChangeArrowheads="1"/>
          </p:cNvSpPr>
          <p:nvPr/>
        </p:nvSpPr>
        <p:spPr bwMode="auto">
          <a:xfrm>
            <a:off x="1390651" y="-27517"/>
            <a:ext cx="10176933" cy="931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288" tIns="34635" rIns="69288" bIns="34635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eaLnBrk="1" hangingPunct="1">
              <a:lnSpc>
                <a:spcPct val="150000"/>
              </a:lnSpc>
              <a:spcBef>
                <a:spcPct val="0"/>
              </a:spcBef>
              <a:buFont typeface="Arial" charset="0"/>
              <a:buNone/>
            </a:pPr>
            <a:r>
              <a:rPr lang="zh-CN" altLang="en-US" sz="3733" b="1">
                <a:solidFill>
                  <a:srgbClr val="0070C0"/>
                </a:solidFill>
                <a:latin typeface="微软雅黑" charset="0"/>
                <a:ea typeface="微软雅黑" charset="0"/>
                <a:sym typeface="微软雅黑" charset="0"/>
              </a:rPr>
              <a:t>电子书借阅机</a:t>
            </a:r>
            <a:r>
              <a:rPr lang="en-US" altLang="zh-CN" sz="3733" b="1">
                <a:solidFill>
                  <a:srgbClr val="0070C0"/>
                </a:solidFill>
                <a:latin typeface="微软雅黑" charset="0"/>
                <a:ea typeface="微软雅黑" charset="0"/>
                <a:sym typeface="微软雅黑" charset="0"/>
              </a:rPr>
              <a:t>——</a:t>
            </a:r>
            <a:r>
              <a:rPr lang="zh-CN" altLang="en-US" sz="3733" b="1">
                <a:solidFill>
                  <a:srgbClr val="FF0000"/>
                </a:solidFill>
                <a:latin typeface="微软雅黑" charset="0"/>
                <a:ea typeface="微软雅黑" charset="0"/>
                <a:sym typeface="微软雅黑" charset="0"/>
              </a:rPr>
              <a:t>全民阅读推广之利器平台</a:t>
            </a:r>
            <a:endParaRPr lang="en-US" altLang="zh-CN" sz="3733" b="1">
              <a:solidFill>
                <a:srgbClr val="FF0000"/>
              </a:solidFill>
              <a:latin typeface="微软雅黑" charset="0"/>
              <a:ea typeface="微软雅黑" charset="0"/>
              <a:sym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302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图片 13" descr="_0002_图层-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1" y="1428752"/>
            <a:ext cx="4953000" cy="498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38" name="图片 14" descr="_0003_图层-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28752"/>
            <a:ext cx="4953000" cy="4982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文本框 10"/>
          <p:cNvSpPr txBox="1">
            <a:spLocks noChangeArrowheads="1"/>
          </p:cNvSpPr>
          <p:nvPr/>
        </p:nvSpPr>
        <p:spPr bwMode="auto">
          <a:xfrm>
            <a:off x="2214033" y="488951"/>
            <a:ext cx="7969251" cy="666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5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100">
                <a:solidFill>
                  <a:schemeClr val="tx1"/>
                </a:solidFill>
                <a:latin typeface="Calibri" charset="0"/>
                <a:ea typeface="宋体" charset="0"/>
                <a:sym typeface="Calibri" charset="0"/>
              </a:defRPr>
            </a:lvl9pPr>
          </a:lstStyle>
          <a:p>
            <a:pPr algn="r" eaLnBrk="1" hangingPunct="1">
              <a:spcBef>
                <a:spcPct val="0"/>
              </a:spcBef>
              <a:buFont typeface="Arial" charset="0"/>
              <a:buNone/>
            </a:pPr>
            <a:r>
              <a:rPr lang="zh-CN" altLang="en-US" sz="3733" b="1">
                <a:solidFill>
                  <a:srgbClr val="FF0000"/>
                </a:solidFill>
                <a:latin typeface="微软雅黑" charset="0"/>
                <a:ea typeface="微软雅黑" charset="0"/>
              </a:rPr>
              <a:t>好书导读、新书专架、轻型书屋</a:t>
            </a:r>
            <a:r>
              <a:rPr lang="en-US" altLang="zh-CN" sz="3733" b="1">
                <a:solidFill>
                  <a:srgbClr val="FF0000"/>
                </a:solidFill>
                <a:latin typeface="微软雅黑" charset="0"/>
                <a:ea typeface="微软雅黑" charset="0"/>
              </a:rPr>
              <a:t>……</a:t>
            </a:r>
            <a:endParaRPr lang="zh-CN" altLang="en-US" sz="3733" b="1">
              <a:solidFill>
                <a:srgbClr val="FF0000"/>
              </a:solidFill>
              <a:latin typeface="微软雅黑" charset="0"/>
              <a:ea typeface="微软雅黑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8205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图片 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84" y="-27517"/>
            <a:ext cx="12096749" cy="6813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03646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3" name="矩形 9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7" y="277285"/>
            <a:ext cx="7632700" cy="8678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4" name="图片 5" descr="07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667" y="1714500"/>
            <a:ext cx="8466667" cy="46672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746099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5"/>
          <p:cNvSpPr>
            <a:spLocks noChangeArrowheads="1"/>
          </p:cNvSpPr>
          <p:nvPr/>
        </p:nvSpPr>
        <p:spPr bwMode="auto">
          <a:xfrm>
            <a:off x="334434" y="1221318"/>
            <a:ext cx="11664951" cy="2543773"/>
          </a:xfrm>
          <a:prstGeom prst="rect">
            <a:avLst/>
          </a:prstGeom>
          <a:noFill/>
          <a:ln>
            <a:noFill/>
          </a:ln>
          <a:effectLst>
            <a:outerShdw blurRad="63500" dist="23000" dir="5400000" algn="ctr" rotWithShape="0">
              <a:srgbClr val="000000">
                <a:alpha val="34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entury Schoolbook" charset="0"/>
                <a:ea typeface="宋体" charset="0"/>
              </a:defRPr>
            </a:lvl1pPr>
            <a:lvl2pPr>
              <a:defRPr>
                <a:solidFill>
                  <a:schemeClr val="tx1"/>
                </a:solidFill>
                <a:latin typeface="Century Schoolbook" charset="0"/>
                <a:ea typeface="宋体" charset="0"/>
              </a:defRPr>
            </a:lvl2pPr>
            <a:lvl3pPr indent="914400">
              <a:defRPr>
                <a:solidFill>
                  <a:schemeClr val="tx1"/>
                </a:solidFill>
                <a:latin typeface="Century Schoolbook" charset="0"/>
                <a:ea typeface="宋体" charset="0"/>
              </a:defRPr>
            </a:lvl3pPr>
            <a:lvl4pPr>
              <a:defRPr>
                <a:solidFill>
                  <a:schemeClr val="tx1"/>
                </a:solidFill>
                <a:latin typeface="Century Schoolbook" charset="0"/>
                <a:ea typeface="宋体" charset="0"/>
              </a:defRPr>
            </a:lvl4pPr>
            <a:lvl5pPr>
              <a:defRPr>
                <a:solidFill>
                  <a:schemeClr val="tx1"/>
                </a:solidFill>
                <a:latin typeface="Century Schoolbook" charset="0"/>
                <a:ea typeface="宋体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entury Schoolbook" charset="0"/>
                <a:ea typeface="宋体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entury Schoolbook" charset="0"/>
                <a:ea typeface="宋体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entury Schoolbook" charset="0"/>
                <a:ea typeface="宋体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buFont typeface="Arial" charset="0"/>
              <a:defRPr>
                <a:solidFill>
                  <a:schemeClr val="tx1"/>
                </a:solidFill>
                <a:latin typeface="Century Schoolbook" charset="0"/>
                <a:ea typeface="宋体" charset="0"/>
              </a:defRPr>
            </a:lvl9pPr>
          </a:lstStyle>
          <a:p>
            <a:pPr marL="0" lvl="2" algn="ctr">
              <a:lnSpc>
                <a:spcPct val="90000"/>
              </a:lnSpc>
              <a:spcBef>
                <a:spcPts val="933"/>
              </a:spcBef>
              <a:defRPr/>
            </a:pPr>
            <a:endParaRPr lang="en-US" altLang="zh-CN" sz="3733" b="1" dirty="0">
              <a:solidFill>
                <a:srgbClr val="FFC000"/>
              </a:solidFill>
              <a:latin typeface="微软雅黑" charset="0"/>
              <a:ea typeface="微软雅黑" charset="0"/>
              <a:sym typeface="Calibri" charset="0"/>
            </a:endParaRPr>
          </a:p>
          <a:p>
            <a:pPr marL="0" lvl="2" algn="ctr">
              <a:lnSpc>
                <a:spcPct val="90000"/>
              </a:lnSpc>
              <a:spcBef>
                <a:spcPts val="933"/>
              </a:spcBef>
              <a:defRPr/>
            </a:pPr>
            <a:r>
              <a:rPr lang="zh-CN" altLang="en-US" sz="4800" b="1" dirty="0">
                <a:solidFill>
                  <a:srgbClr val="C00000"/>
                </a:solidFill>
                <a:latin typeface="微软雅黑" charset="0"/>
                <a:ea typeface="微软雅黑" charset="0"/>
                <a:sym typeface="Calibri" charset="0"/>
              </a:rPr>
              <a:t>移动服务让图书馆</a:t>
            </a:r>
            <a:endParaRPr lang="en-US" altLang="zh-CN" sz="4800" b="1" dirty="0">
              <a:solidFill>
                <a:srgbClr val="C00000"/>
              </a:solidFill>
              <a:latin typeface="微软雅黑" charset="0"/>
              <a:ea typeface="微软雅黑" charset="0"/>
              <a:sym typeface="Calibri" charset="0"/>
            </a:endParaRPr>
          </a:p>
          <a:p>
            <a:pPr marL="0" lvl="2" algn="ctr">
              <a:lnSpc>
                <a:spcPct val="90000"/>
              </a:lnSpc>
              <a:spcBef>
                <a:spcPts val="933"/>
              </a:spcBef>
              <a:defRPr/>
            </a:pPr>
            <a:endParaRPr lang="en-US" altLang="zh-CN" sz="1867" b="1" dirty="0">
              <a:solidFill>
                <a:srgbClr val="C00000"/>
              </a:solidFill>
              <a:latin typeface="微软雅黑" charset="0"/>
              <a:ea typeface="微软雅黑" charset="0"/>
              <a:sym typeface="Calibri" charset="0"/>
            </a:endParaRPr>
          </a:p>
          <a:p>
            <a:pPr marL="0" lvl="2" algn="ctr">
              <a:lnSpc>
                <a:spcPct val="90000"/>
              </a:lnSpc>
              <a:spcBef>
                <a:spcPts val="933"/>
              </a:spcBef>
              <a:defRPr/>
            </a:pPr>
            <a:r>
              <a:rPr lang="zh-CN" altLang="en-US" sz="4800" b="1" dirty="0">
                <a:solidFill>
                  <a:srgbClr val="C00000"/>
                </a:solidFill>
                <a:latin typeface="微软雅黑" charset="0"/>
                <a:ea typeface="微软雅黑" charset="0"/>
                <a:sym typeface="Calibri" charset="0"/>
              </a:rPr>
              <a:t>无所不在、无处不在、无时不在</a:t>
            </a:r>
            <a:endParaRPr lang="en-US" altLang="zh-CN" sz="4800" b="1" dirty="0">
              <a:solidFill>
                <a:srgbClr val="C00000"/>
              </a:solidFill>
              <a:latin typeface="微软雅黑" charset="0"/>
              <a:ea typeface="微软雅黑" charset="0"/>
              <a:sym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645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41411" y="1906906"/>
            <a:ext cx="9906000" cy="2852737"/>
          </a:xfrm>
        </p:spPr>
        <p:txBody>
          <a:bodyPr>
            <a:normAutofit fontScale="90000"/>
          </a:bodyPr>
          <a:lstStyle/>
          <a:p>
            <a:pPr algn="ctr"/>
            <a:r>
              <a:rPr kumimoji="1" lang="zh-CN" altLang="en-US" sz="6600" dirty="0" smtClean="0">
                <a:solidFill>
                  <a:srgbClr val="C00000"/>
                </a:solidFill>
              </a:rPr>
              <a:t>谢谢</a:t>
            </a:r>
            <a:br>
              <a:rPr kumimoji="1" lang="zh-CN" altLang="en-US" sz="6600" dirty="0" smtClean="0">
                <a:solidFill>
                  <a:srgbClr val="C00000"/>
                </a:solidFill>
              </a:rPr>
            </a:br>
            <a:r>
              <a:rPr kumimoji="1" lang="zh-CN" altLang="en-US" sz="6600" dirty="0" smtClean="0">
                <a:solidFill>
                  <a:srgbClr val="C00000"/>
                </a:solidFill>
              </a:rPr>
              <a:t/>
            </a:r>
            <a:br>
              <a:rPr kumimoji="1" lang="zh-CN" altLang="en-US" sz="6600" dirty="0" smtClean="0">
                <a:solidFill>
                  <a:srgbClr val="C00000"/>
                </a:solidFill>
              </a:rPr>
            </a:br>
            <a:r>
              <a:rPr kumimoji="1" lang="zh-CN" altLang="en-US" sz="3200" dirty="0" smtClean="0">
                <a:solidFill>
                  <a:srgbClr val="C00000"/>
                </a:solidFill>
              </a:rPr>
              <a:t>超星学习资源交流群  </a:t>
            </a:r>
            <a:r>
              <a:rPr kumimoji="1" lang="en-US" altLang="zh-CN" sz="3200" dirty="0" smtClean="0">
                <a:solidFill>
                  <a:srgbClr val="C00000"/>
                </a:solidFill>
              </a:rPr>
              <a:t>295358881</a:t>
            </a:r>
            <a:r>
              <a:rPr kumimoji="1" lang="zh-CN" altLang="en-US" sz="6600" dirty="0" smtClean="0">
                <a:solidFill>
                  <a:srgbClr val="C00000"/>
                </a:solidFill>
              </a:rPr>
              <a:t/>
            </a:r>
            <a:br>
              <a:rPr kumimoji="1" lang="zh-CN" altLang="en-US" sz="6600" dirty="0" smtClean="0">
                <a:solidFill>
                  <a:srgbClr val="C00000"/>
                </a:solidFill>
              </a:rPr>
            </a:br>
            <a:endParaRPr kumimoji="1" lang="zh-CN" altLang="en-US" sz="66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1637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竖排标题 4"/>
          <p:cNvSpPr>
            <a:spLocks noGrp="1"/>
          </p:cNvSpPr>
          <p:nvPr>
            <p:ph type="title" orient="vert"/>
          </p:nvPr>
        </p:nvSpPr>
        <p:spPr/>
        <p:txBody>
          <a:bodyPr>
            <a:normAutofit/>
          </a:bodyPr>
          <a:lstStyle/>
          <a:p>
            <a:pPr algn="ctr"/>
            <a:r>
              <a:rPr kumimoji="1" lang="zh-CN" altLang="en-US" sz="4800" dirty="0" smtClean="0">
                <a:solidFill>
                  <a:srgbClr val="C00000"/>
                </a:solidFill>
              </a:rPr>
              <a:t>问题出在哪？</a:t>
            </a:r>
            <a:endParaRPr kumimoji="1" lang="zh-CN" altLang="en-US" sz="4800" dirty="0">
              <a:solidFill>
                <a:srgbClr val="C00000"/>
              </a:solidFill>
            </a:endParaRPr>
          </a:p>
        </p:txBody>
      </p:sp>
      <p:sp>
        <p:nvSpPr>
          <p:cNvPr id="6" name="竖排文本占位符 5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5686110" cy="5181601"/>
          </a:xfrm>
        </p:spPr>
        <p:txBody>
          <a:bodyPr/>
          <a:lstStyle/>
          <a:p>
            <a:r>
              <a:rPr kumimoji="1" lang="zh-CN" altLang="en-US" dirty="0" smtClean="0">
                <a:solidFill>
                  <a:srgbClr val="C00000"/>
                </a:solidFill>
              </a:rPr>
              <a:t>这是一个大数据的时代</a:t>
            </a:r>
          </a:p>
          <a:p>
            <a:endParaRPr kumimoji="1" lang="zh-CN" altLang="en-US" dirty="0">
              <a:solidFill>
                <a:srgbClr val="C00000"/>
              </a:solidFill>
            </a:endParaRPr>
          </a:p>
          <a:p>
            <a:r>
              <a:rPr kumimoji="1" lang="zh-CN" altLang="en-US" dirty="0" smtClean="0">
                <a:solidFill>
                  <a:srgbClr val="C00000"/>
                </a:solidFill>
              </a:rPr>
              <a:t>这是一个个性化学习的时代</a:t>
            </a:r>
          </a:p>
          <a:p>
            <a:endParaRPr kumimoji="1" lang="zh-CN" altLang="en-US" dirty="0">
              <a:solidFill>
                <a:srgbClr val="C00000"/>
              </a:solidFill>
            </a:endParaRPr>
          </a:p>
          <a:p>
            <a:r>
              <a:rPr kumimoji="1" lang="zh-CN" altLang="en-US" dirty="0" smtClean="0">
                <a:solidFill>
                  <a:srgbClr val="C00000"/>
                </a:solidFill>
              </a:rPr>
              <a:t>这是一个新阅读方式的时代</a:t>
            </a:r>
          </a:p>
          <a:p>
            <a:endParaRPr kumimoji="1" lang="zh-CN" altLang="en-US" dirty="0">
              <a:solidFill>
                <a:srgbClr val="C00000"/>
              </a:solidFill>
            </a:endParaRPr>
          </a:p>
          <a:p>
            <a:r>
              <a:rPr kumimoji="1" lang="zh-CN" altLang="en-US" dirty="0" smtClean="0">
                <a:solidFill>
                  <a:srgbClr val="C00000"/>
                </a:solidFill>
              </a:rPr>
              <a:t>这是一个展望数字图书馆的</a:t>
            </a:r>
            <a:r>
              <a:rPr kumimoji="1" lang="zh-CN" altLang="en-US" dirty="0" smtClean="0">
                <a:solidFill>
                  <a:srgbClr val="0070C0"/>
                </a:solidFill>
              </a:rPr>
              <a:t>时代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95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676402" y="475962"/>
            <a:ext cx="9905998" cy="1478570"/>
          </a:xfrm>
        </p:spPr>
        <p:txBody>
          <a:bodyPr/>
          <a:lstStyle/>
          <a:p>
            <a:r>
              <a:rPr kumimoji="1" lang="zh-CN" altLang="en-US" dirty="0" smtClean="0"/>
              <a:t>        </a:t>
            </a:r>
            <a:r>
              <a:rPr kumimoji="1" lang="zh-CN" altLang="en-US" dirty="0" smtClean="0">
                <a:solidFill>
                  <a:srgbClr val="0070C0"/>
                </a:solidFill>
              </a:rPr>
              <a:t>高效率的学习就必须掌控学习资源，</a:t>
            </a:r>
            <a:br>
              <a:rPr kumimoji="1" lang="zh-CN" altLang="en-US" dirty="0" smtClean="0">
                <a:solidFill>
                  <a:srgbClr val="0070C0"/>
                </a:solidFill>
              </a:rPr>
            </a:br>
            <a:r>
              <a:rPr kumimoji="1" lang="zh-CN" altLang="en-US" dirty="0" smtClean="0">
                <a:solidFill>
                  <a:srgbClr val="0070C0"/>
                </a:solidFill>
              </a:rPr>
              <a:t>而不是迷失在学习资源中。</a:t>
            </a:r>
            <a:endParaRPr kumimoji="1" lang="zh-CN" altLang="en-US" dirty="0">
              <a:solidFill>
                <a:srgbClr val="0070C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317173" y="2121536"/>
            <a:ext cx="6265227" cy="3785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800" dirty="0" smtClean="0">
                <a:solidFill>
                  <a:srgbClr val="C00000"/>
                </a:solidFill>
              </a:rPr>
              <a:t>收录文献的数据量必须达到</a:t>
            </a:r>
            <a:r>
              <a:rPr kumimoji="1" lang="zh-CN" altLang="en-US" sz="6000" dirty="0" smtClean="0">
                <a:solidFill>
                  <a:srgbClr val="C00000"/>
                </a:solidFill>
              </a:rPr>
              <a:t>海量</a:t>
            </a:r>
          </a:p>
          <a:p>
            <a:endParaRPr kumimoji="1" lang="zh-CN" altLang="en-US" sz="2800" dirty="0">
              <a:solidFill>
                <a:srgbClr val="C00000"/>
              </a:solidFill>
            </a:endParaRPr>
          </a:p>
          <a:p>
            <a:r>
              <a:rPr kumimoji="1" lang="zh-CN" altLang="en-US" sz="2800" dirty="0" smtClean="0">
                <a:solidFill>
                  <a:srgbClr val="C00000"/>
                </a:solidFill>
              </a:rPr>
              <a:t>对文献数据要有强大的</a:t>
            </a:r>
            <a:r>
              <a:rPr kumimoji="1" lang="zh-CN" altLang="en-US" sz="6000" dirty="0" smtClean="0">
                <a:solidFill>
                  <a:srgbClr val="C00000"/>
                </a:solidFill>
              </a:rPr>
              <a:t>整合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能力</a:t>
            </a:r>
          </a:p>
          <a:p>
            <a:endParaRPr kumimoji="1" lang="zh-CN" altLang="en-US" sz="2800" dirty="0" smtClean="0">
              <a:solidFill>
                <a:srgbClr val="C00000"/>
              </a:solidFill>
            </a:endParaRPr>
          </a:p>
          <a:p>
            <a:r>
              <a:rPr kumimoji="1" lang="zh-CN" altLang="en-US" sz="2800" dirty="0" smtClean="0">
                <a:solidFill>
                  <a:srgbClr val="C00000"/>
                </a:solidFill>
              </a:rPr>
              <a:t>便捷的</a:t>
            </a:r>
            <a:r>
              <a:rPr kumimoji="1" lang="zh-CN" altLang="en-US" sz="6000" dirty="0" smtClean="0">
                <a:solidFill>
                  <a:srgbClr val="C00000"/>
                </a:solidFill>
              </a:rPr>
              <a:t>获取</a:t>
            </a:r>
            <a:r>
              <a:rPr kumimoji="1" lang="zh-CN" altLang="en-US" sz="2800" dirty="0" smtClean="0">
                <a:solidFill>
                  <a:srgbClr val="C00000"/>
                </a:solidFill>
              </a:rPr>
              <a:t>方式</a:t>
            </a:r>
            <a:endParaRPr kumimoji="1" lang="zh-CN" altLang="en-US" sz="2800" dirty="0">
              <a:solidFill>
                <a:srgbClr val="C00000"/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967" y="2121536"/>
            <a:ext cx="4173220" cy="417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418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/>
        </p:nvSpPr>
        <p:spPr>
          <a:xfrm>
            <a:off x="1737360" y="1920240"/>
            <a:ext cx="86868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6000" dirty="0" smtClean="0">
                <a:solidFill>
                  <a:srgbClr val="FFFF00"/>
                </a:solidFill>
              </a:rPr>
              <a:t>读秀</a:t>
            </a:r>
          </a:p>
          <a:p>
            <a:pPr algn="ctr"/>
            <a:r>
              <a:rPr kumimoji="1" lang="en-US" altLang="zh-CN" sz="6000" dirty="0" err="1" smtClean="0">
                <a:solidFill>
                  <a:srgbClr val="FFFF00"/>
                </a:solidFill>
              </a:rPr>
              <a:t>www.duxiu.com</a:t>
            </a:r>
            <a:endParaRPr kumimoji="1" lang="zh-CN" altLang="en-US" sz="60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64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41411" y="260986"/>
            <a:ext cx="9906000" cy="3945254"/>
          </a:xfrm>
        </p:spPr>
        <p:txBody>
          <a:bodyPr/>
          <a:lstStyle/>
          <a:p>
            <a:endParaRPr kumimoji="1" lang="zh-CN" altLang="en-US" dirty="0"/>
          </a:p>
        </p:txBody>
      </p:sp>
      <p:sp>
        <p:nvSpPr>
          <p:cNvPr id="5" name="文本占位符 4"/>
          <p:cNvSpPr>
            <a:spLocks noGrp="1"/>
          </p:cNvSpPr>
          <p:nvPr>
            <p:ph type="body" idx="1"/>
          </p:nvPr>
        </p:nvSpPr>
        <p:spPr>
          <a:xfrm>
            <a:off x="0" y="5151120"/>
            <a:ext cx="12192000" cy="1706880"/>
          </a:xfrm>
        </p:spPr>
        <p:txBody>
          <a:bodyPr/>
          <a:lstStyle/>
          <a:p>
            <a:r>
              <a:rPr lang="zh-CN" altLang="en-US" sz="2800" dirty="0" smtClean="0"/>
              <a:t>        </a:t>
            </a:r>
            <a:r>
              <a:rPr lang="zh-CN" altLang="en-US" sz="2800" dirty="0" smtClean="0">
                <a:solidFill>
                  <a:srgbClr val="C00000"/>
                </a:solidFill>
              </a:rPr>
              <a:t>读秀，</a:t>
            </a:r>
            <a:r>
              <a:rPr lang="zh-CN" altLang="zh-CN" sz="2800" dirty="0" smtClean="0">
                <a:solidFill>
                  <a:srgbClr val="C00000"/>
                </a:solidFill>
              </a:rPr>
              <a:t>现</a:t>
            </a:r>
            <a:r>
              <a:rPr lang="zh-CN" altLang="zh-CN" sz="2800" dirty="0">
                <a:solidFill>
                  <a:srgbClr val="C00000"/>
                </a:solidFill>
              </a:rPr>
              <a:t>收录</a:t>
            </a:r>
            <a:r>
              <a:rPr lang="en-US" altLang="zh-CN" sz="2800" dirty="0">
                <a:solidFill>
                  <a:srgbClr val="C00000"/>
                </a:solidFill>
              </a:rPr>
              <a:t>490</a:t>
            </a:r>
            <a:r>
              <a:rPr lang="zh-CN" altLang="zh-CN" sz="2800" dirty="0">
                <a:solidFill>
                  <a:srgbClr val="C00000"/>
                </a:solidFill>
              </a:rPr>
              <a:t>万种中文图书题录信息，</a:t>
            </a:r>
            <a:r>
              <a:rPr lang="zh-CN" altLang="en-US" sz="2800" dirty="0">
                <a:solidFill>
                  <a:srgbClr val="C00000"/>
                </a:solidFill>
              </a:rPr>
              <a:t>可以进行</a:t>
            </a:r>
            <a:r>
              <a:rPr lang="en-US" altLang="zh-CN" sz="2800" dirty="0">
                <a:solidFill>
                  <a:srgbClr val="C00000"/>
                </a:solidFill>
              </a:rPr>
              <a:t>280</a:t>
            </a:r>
            <a:r>
              <a:rPr lang="zh-CN" altLang="zh-CN" sz="2800" dirty="0">
                <a:solidFill>
                  <a:srgbClr val="C00000"/>
                </a:solidFill>
              </a:rPr>
              <a:t>万种中文图书</a:t>
            </a:r>
            <a:r>
              <a:rPr lang="zh-CN" altLang="en-US" sz="2800" dirty="0">
                <a:solidFill>
                  <a:srgbClr val="C00000"/>
                </a:solidFill>
              </a:rPr>
              <a:t>文献传递</a:t>
            </a:r>
            <a:r>
              <a:rPr lang="zh-CN" altLang="zh-CN" sz="2800" dirty="0">
                <a:solidFill>
                  <a:srgbClr val="C00000"/>
                </a:solidFill>
              </a:rPr>
              <a:t>，可搜索的信息量超过13亿页，为读者提供深入到图书内容的全文检索</a:t>
            </a:r>
            <a:r>
              <a:rPr lang="zh-CN" altLang="en-US" sz="2800" dirty="0">
                <a:solidFill>
                  <a:srgbClr val="C00000"/>
                </a:solidFill>
              </a:rPr>
              <a:t>。海量中文图书组成的庞大知识系统。</a:t>
            </a:r>
            <a:endParaRPr kumimoji="1" lang="zh-CN" altLang="en-US" sz="2800" dirty="0">
              <a:solidFill>
                <a:srgbClr val="C00000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5151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42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456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电路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">
    <a:dk1>
      <a:srgbClr val="000000"/>
    </a:dk1>
    <a:lt1>
      <a:srgbClr val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FFFFFF"/>
    </a:accent3>
    <a:accent4>
      <a:srgbClr val="000000"/>
    </a:accent4>
    <a:accent5>
      <a:srgbClr val="B2C1DB"/>
    </a:accent5>
    <a:accent6>
      <a:srgbClr val="AE4845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电路</Template>
  <TotalTime>448</TotalTime>
  <Words>1620</Words>
  <Application>Microsoft Macintosh PowerPoint</Application>
  <PresentationFormat>宽屏</PresentationFormat>
  <Paragraphs>248</Paragraphs>
  <Slides>48</Slides>
  <Notes>40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48</vt:i4>
      </vt:variant>
    </vt:vector>
  </HeadingPairs>
  <TitlesOfParts>
    <vt:vector size="62" baseType="lpstr">
      <vt:lpstr>Arial</vt:lpstr>
      <vt:lpstr>Arial Unicode MS</vt:lpstr>
      <vt:lpstr>Calibri</vt:lpstr>
      <vt:lpstr>Century Schoolbook</vt:lpstr>
      <vt:lpstr>MS PGothic</vt:lpstr>
      <vt:lpstr>Segoe Semibold</vt:lpstr>
      <vt:lpstr>Trebuchet MS</vt:lpstr>
      <vt:lpstr>Tw Cen MT</vt:lpstr>
      <vt:lpstr>Wingdings</vt:lpstr>
      <vt:lpstr>华文楷体</vt:lpstr>
      <vt:lpstr>华文细黑</vt:lpstr>
      <vt:lpstr>宋体</vt:lpstr>
      <vt:lpstr>微软雅黑</vt:lpstr>
      <vt:lpstr>电路</vt:lpstr>
      <vt:lpstr>让超星系列资源 为高效率学习提供保障</vt:lpstr>
      <vt:lpstr>演讲者的自知之明</vt:lpstr>
      <vt:lpstr>本次话题</vt:lpstr>
      <vt:lpstr>        同学们在学习中是否遇到过以下问题：</vt:lpstr>
      <vt:lpstr>问题出在哪？</vt:lpstr>
      <vt:lpstr>        高效率的学习就必须掌控学习资源， 而不是迷失在学习资源中。</vt:lpstr>
      <vt:lpstr>PowerPoint 演示文稿</vt:lpstr>
      <vt:lpstr>PowerPoint 演示文稿</vt:lpstr>
      <vt:lpstr>PowerPoint 演示文稿</vt:lpstr>
      <vt:lpstr>PowerPoint 演示文稿</vt:lpstr>
      <vt:lpstr>是不是感觉太过简单没有什么特别的？ </vt:lpstr>
      <vt:lpstr>PowerPoint 演示文稿</vt:lpstr>
      <vt:lpstr>PowerPoint 演示文稿</vt:lpstr>
      <vt:lpstr>图书文献传递</vt:lpstr>
      <vt:lpstr>1.若图书馆藏有此书纸本，直接查看馆藏信息， 即办理借阅。 2.若图书馆藏有此书电子版，直接打开阅读。（超星浏览器） 3.若图书馆无此书，读秀提示可做文献传递， 即办理文献传递。 4.读秀还能提示本地区其他哪些图书馆有此图书。 5.读秀还能推荐网购此书。</vt:lpstr>
      <vt:lpstr>PowerPoint 演示文稿</vt:lpstr>
      <vt:lpstr>我们完全懂你！ </vt:lpstr>
      <vt:lpstr>PowerPoint 演示文稿</vt:lpstr>
      <vt:lpstr>       把所有图书打碎，以章节目录为基础，形成一本大百科全书， 目前，可搜索的信息量超过13亿页，为读者提供深入到图书内容的全文检索。任何一句话、任何一个词都可以在读秀中找到出自哪本书的哪一页。百万图书中精准找到知识点。 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  无时不在无处不在的阅读  让我们收集、阅读资料更加便捷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  超星学习资源交流群  295358881 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Microsoft Office 用户</dc:creator>
  <cp:lastModifiedBy>Microsoft Office 用户</cp:lastModifiedBy>
  <cp:revision>55</cp:revision>
  <dcterms:created xsi:type="dcterms:W3CDTF">2016-10-12T02:34:21Z</dcterms:created>
  <dcterms:modified xsi:type="dcterms:W3CDTF">2016-10-26T11:45:45Z</dcterms:modified>
</cp:coreProperties>
</file>