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60" r:id="rId4"/>
    <p:sldId id="266" r:id="rId5"/>
    <p:sldId id="442" r:id="rId6"/>
    <p:sldId id="270" r:id="rId7"/>
    <p:sldId id="318" r:id="rId8"/>
    <p:sldId id="441" r:id="rId9"/>
    <p:sldId id="417" r:id="rId10"/>
    <p:sldId id="319" r:id="rId11"/>
    <p:sldId id="321" r:id="rId12"/>
    <p:sldId id="265" r:id="rId13"/>
    <p:sldId id="439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75" r:id="rId22"/>
    <p:sldId id="409" r:id="rId23"/>
    <p:sldId id="440" r:id="rId24"/>
    <p:sldId id="414" r:id="rId25"/>
    <p:sldId id="411" r:id="rId26"/>
    <p:sldId id="412" r:id="rId27"/>
    <p:sldId id="415" r:id="rId28"/>
    <p:sldId id="376" r:id="rId29"/>
    <p:sldId id="416" r:id="rId30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6262"/>
    <a:srgbClr val="E86262"/>
    <a:srgbClr val="4A6982"/>
    <a:srgbClr val="F7F7F8"/>
    <a:srgbClr val="F9F9FA"/>
    <a:srgbClr val="F4F4F5"/>
    <a:srgbClr val="E74E3E"/>
    <a:srgbClr val="666666"/>
    <a:srgbClr val="969696"/>
    <a:srgbClr val="7C2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554" y="66"/>
      </p:cViewPr>
      <p:guideLst>
        <p:guide orient="horz" pos="279"/>
        <p:guide pos="5131"/>
        <p:guide pos="1542"/>
        <p:guide orient="horz" pos="1232"/>
        <p:guide orient="horz" pos="2266"/>
        <p:guide orient="horz" pos="32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</a:fld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F31D4-1AA4-45E7-8F10-C007A9A6DDB0}" type="datetimeFigureOut">
              <a:rPr lang="zh-HK" altLang="en-US" smtClean="0"/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5C72C-05F9-42DA-A32C-E89F323A6F21}" type="slidenum">
              <a:rPr lang="zh-HK" altLang="en-US" smtClean="0"/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18431-54C4-4585-82AD-D4BDE8FCC78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46275" y="2705726"/>
            <a:ext cx="5451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我们毕业啦</a:t>
            </a:r>
            <a:endParaRPr lang="en-US" altLang="zh-CN" sz="72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其实是答辩的标题地方</a:t>
            </a:r>
            <a:endParaRPr lang="en-US" altLang="zh-CN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15875" y="-635"/>
            <a:ext cx="9176385" cy="6859905"/>
          </a:xfrm>
          <a:prstGeom prst="rect">
            <a:avLst/>
          </a:prstGeom>
          <a:solidFill>
            <a:srgbClr val="E86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31520" y="4857750"/>
            <a:ext cx="309880" cy="6788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46580" y="1589405"/>
            <a:ext cx="580136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图书的查询与获取、自助服务和微服务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783580" y="5298440"/>
            <a:ext cx="2422525" cy="848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图书馆 张旋子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9430" y="1217930"/>
            <a:ext cx="7498080" cy="30435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 algn="just" eaLnBrk="0" hangingPunct="0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、凭校园一卡通或借书证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just" eaLnBrk="0" hangingPunct="0"/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just" eaLnBrk="0" hangingPunct="0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、借书册数：学生限借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册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含光盘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just" eaLnBrk="0" hangingPunct="0"/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just"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3、借书期限：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天，可续借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次，续借期限为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天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just" eaLnBrk="1" hangingPunct="1"/>
            <a:endParaRPr lang="zh-CN" sz="24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just" eaLnBrk="1" hangingPunct="1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、逾期归还：每本书超期滞纳金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0.10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元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天。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（各院系资料室外借规则具体参照各资料室制度执行）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5715"/>
            <a:ext cx="9144000" cy="557154"/>
          </a:xfrm>
          <a:prstGeom prst="rect">
            <a:avLst/>
          </a:prstGeom>
          <a:solidFill>
            <a:srgbClr val="E86262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HK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0" y="5715"/>
            <a:ext cx="1932940" cy="88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借阅规则</a:t>
            </a:r>
            <a:endParaRPr lang="zh-CN" altLang="zh-HK" spc="3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HK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46275" y="2705726"/>
            <a:ext cx="5451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我们毕业啦</a:t>
            </a:r>
            <a:endParaRPr lang="en-US" altLang="zh-CN" sz="72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其实是答辩的标题地方</a:t>
            </a:r>
            <a:endParaRPr lang="en-US" altLang="zh-CN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15875" y="-635"/>
            <a:ext cx="9176385" cy="6859905"/>
          </a:xfrm>
          <a:prstGeom prst="rect">
            <a:avLst/>
          </a:prstGeom>
          <a:solidFill>
            <a:srgbClr val="E86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31520" y="4857750"/>
            <a:ext cx="309880" cy="6788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94275" y="2411730"/>
            <a:ext cx="3561715" cy="16275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图书馆自助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4667092" y="1735296"/>
            <a:ext cx="0" cy="3386138"/>
          </a:xfrm>
          <a:prstGeom prst="line">
            <a:avLst/>
          </a:prstGeom>
          <a:ln>
            <a:solidFill>
              <a:srgbClr val="0174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340485" y="2853690"/>
            <a:ext cx="2214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557154"/>
          </a:xfrm>
          <a:prstGeom prst="rect">
            <a:avLst/>
          </a:prstGeom>
          <a:solidFill>
            <a:srgbClr val="E86262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0500" y="0"/>
            <a:ext cx="1808480" cy="6134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自助服务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07110"/>
            <a:ext cx="9152255" cy="5123815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557154"/>
          </a:xfrm>
          <a:prstGeom prst="rect">
            <a:avLst/>
          </a:prstGeom>
          <a:solidFill>
            <a:srgbClr val="E86262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0" y="0"/>
            <a:ext cx="4246880" cy="6134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图书馆主页数据库资源</a:t>
            </a:r>
            <a:endParaRPr lang="zh-CN" altLang="en-US"/>
          </a:p>
        </p:txBody>
      </p:sp>
      <p:pic>
        <p:nvPicPr>
          <p:cNvPr id="3" name="图片 2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1162685"/>
            <a:ext cx="8441690" cy="56254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1145" y="613410"/>
            <a:ext cx="560641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登陆图书馆主页：www.lib.wsyu.edu.cn</a:t>
            </a:r>
            <a:endParaRPr lang="zh-CN" altLang="en-US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557154"/>
          </a:xfrm>
          <a:prstGeom prst="rect">
            <a:avLst/>
          </a:prstGeom>
          <a:solidFill>
            <a:srgbClr val="E74E3E"/>
          </a:solidFill>
          <a:ln>
            <a:solidFill>
              <a:srgbClr val="E86262"/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0500" y="0"/>
            <a:ext cx="5498465" cy="6134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图书馆电子资源—数据库列表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2330" y="1004570"/>
            <a:ext cx="7419340" cy="515239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557154"/>
          </a:xfrm>
          <a:prstGeom prst="rect">
            <a:avLst/>
          </a:prstGeom>
          <a:solidFill>
            <a:srgbClr val="E86262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0500" y="0"/>
            <a:ext cx="2214880" cy="6134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我的图书馆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25" y="1001395"/>
            <a:ext cx="8972550" cy="4855210"/>
          </a:xfrm>
          <a:prstGeom prst="rect">
            <a:avLst/>
          </a:prstGeom>
        </p:spPr>
      </p:pic>
      <p:pic>
        <p:nvPicPr>
          <p:cNvPr id="7" name="图片 6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810" y="613410"/>
            <a:ext cx="6895465" cy="5809615"/>
          </a:xfrm>
          <a:prstGeom prst="rect">
            <a:avLst/>
          </a:prstGeom>
        </p:spPr>
      </p:pic>
      <p:pic>
        <p:nvPicPr>
          <p:cNvPr id="2" name="图片 1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" y="1001395"/>
            <a:ext cx="9085580" cy="49618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557154"/>
          </a:xfrm>
          <a:prstGeom prst="rect">
            <a:avLst/>
          </a:prstGeom>
          <a:solidFill>
            <a:srgbClr val="E86262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0500" y="0"/>
            <a:ext cx="2621280" cy="6134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远程访问服务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91920"/>
            <a:ext cx="8961755" cy="52666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0500" y="732790"/>
            <a:ext cx="35356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校外即可访问学校图书馆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840" y="1658620"/>
            <a:ext cx="6304915" cy="4999990"/>
          </a:xfrm>
          <a:prstGeom prst="rect">
            <a:avLst/>
          </a:prstGeom>
        </p:spPr>
      </p:pic>
      <p:pic>
        <p:nvPicPr>
          <p:cNvPr id="6" name="图片 5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180" y="556895"/>
            <a:ext cx="5925820" cy="620014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557154"/>
          </a:xfrm>
          <a:prstGeom prst="rect">
            <a:avLst/>
          </a:prstGeom>
          <a:solidFill>
            <a:srgbClr val="E86262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0500" y="0"/>
            <a:ext cx="6278880" cy="6134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移动图书馆、歌德电子图书借阅机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0850" y="950595"/>
            <a:ext cx="4733290" cy="7575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扫描二维码下载移动图书馆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  <p:pic>
        <p:nvPicPr>
          <p:cNvPr id="3" name="图片 2" descr="yidonglib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825" y="1739265"/>
            <a:ext cx="2666365" cy="2666365"/>
          </a:xfrm>
          <a:prstGeom prst="rect">
            <a:avLst/>
          </a:prstGeom>
        </p:spPr>
      </p:pic>
      <p:pic>
        <p:nvPicPr>
          <p:cNvPr id="66570" name="Picture 2" descr="H:\2015上\17.新生入馆教育2015\图片5.29\C6542R`REU}JFU)[F$5GTH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495" y="1504315"/>
            <a:ext cx="3527425" cy="5184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309880" y="4901565"/>
            <a:ext cx="3804920" cy="1214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通过中区、南区分馆歌德电子图书借阅机扫描二维码下载电子图书。如右图：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557154"/>
          </a:xfrm>
          <a:prstGeom prst="rect">
            <a:avLst/>
          </a:prstGeom>
          <a:solidFill>
            <a:srgbClr val="E86262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0" y="0"/>
            <a:ext cx="2621280" cy="6134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自助借还设备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IMG_42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" y="613410"/>
            <a:ext cx="4540250" cy="60540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02225" y="1557655"/>
            <a:ext cx="3538855" cy="34093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使用须知：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使用一卡通手机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右下角刷卡借书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还书不用刷卡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还回书放在旁边书车上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557154"/>
          </a:xfrm>
          <a:prstGeom prst="rect">
            <a:avLst/>
          </a:prstGeom>
          <a:solidFill>
            <a:srgbClr val="E86262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0" y="0"/>
            <a:ext cx="4653280" cy="6134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打印、复印、扫描一体机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IMG_4301"/>
          <p:cNvPicPr>
            <a:picLocks noChangeAspect="1"/>
          </p:cNvPicPr>
          <p:nvPr/>
        </p:nvPicPr>
        <p:blipFill>
          <a:blip r:embed="rId1"/>
          <a:srcRect l="-8382" t="3012" r="11420"/>
          <a:stretch>
            <a:fillRect/>
          </a:stretch>
        </p:blipFill>
        <p:spPr>
          <a:xfrm>
            <a:off x="-575945" y="850900"/>
            <a:ext cx="7275830" cy="5918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47840" y="4101465"/>
            <a:ext cx="1988820" cy="1214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第一次使用建议咨询前台老师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47840" y="1391285"/>
            <a:ext cx="1958975" cy="1214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提供打印、复印、扫描服务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/>
          <p:nvPr/>
        </p:nvCxnSpPr>
        <p:spPr>
          <a:xfrm>
            <a:off x="12048767" y="1551265"/>
            <a:ext cx="0" cy="36303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667092" y="1735296"/>
            <a:ext cx="0" cy="3386138"/>
          </a:xfrm>
          <a:prstGeom prst="line">
            <a:avLst/>
          </a:prstGeom>
          <a:ln>
            <a:solidFill>
              <a:srgbClr val="0174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059045" y="1469390"/>
            <a:ext cx="3087370" cy="97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HK" sz="2800" b="1" spc="3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纸本图书的查询与获取</a:t>
            </a:r>
            <a:endParaRPr lang="zh-CN" altLang="zh-HK" sz="2800" b="1" spc="3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175885" y="2842260"/>
            <a:ext cx="285369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HK" sz="2800" b="1" spc="3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自助服务介绍</a:t>
            </a:r>
            <a:endParaRPr lang="zh-CN" altLang="zh-HK" sz="2800" b="1" spc="3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175885" y="4112260"/>
            <a:ext cx="264731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HK" sz="2800" b="1" spc="3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图书馆微服务</a:t>
            </a:r>
            <a:endParaRPr lang="zh-CN" altLang="zh-HK" sz="2800" b="1" spc="3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281113" y="4137747"/>
            <a:ext cx="265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dirty="0" smtClean="0">
                <a:solidFill>
                  <a:srgbClr val="E74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CONTANTS</a:t>
            </a:r>
            <a:endParaRPr lang="zh-HK" altLang="en-US" sz="2800" b="1" spc="300" dirty="0">
              <a:solidFill>
                <a:srgbClr val="E74E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2"/>
          <p:cNvSpPr/>
          <p:nvPr/>
        </p:nvSpPr>
        <p:spPr bwMode="auto">
          <a:xfrm>
            <a:off x="4162125" y="3437196"/>
            <a:ext cx="473928" cy="596891"/>
          </a:xfrm>
          <a:custGeom>
            <a:avLst/>
            <a:gdLst>
              <a:gd name="T0" fmla="*/ 659 w 671"/>
              <a:gd name="T1" fmla="*/ 351 h 845"/>
              <a:gd name="T2" fmla="*/ 643 w 671"/>
              <a:gd name="T3" fmla="*/ 429 h 845"/>
              <a:gd name="T4" fmla="*/ 659 w 671"/>
              <a:gd name="T5" fmla="*/ 458 h 845"/>
              <a:gd name="T6" fmla="*/ 664 w 671"/>
              <a:gd name="T7" fmla="*/ 493 h 845"/>
              <a:gd name="T8" fmla="*/ 378 w 671"/>
              <a:gd name="T9" fmla="*/ 838 h 845"/>
              <a:gd name="T10" fmla="*/ 357 w 671"/>
              <a:gd name="T11" fmla="*/ 840 h 845"/>
              <a:gd name="T12" fmla="*/ 286 w 671"/>
              <a:gd name="T13" fmla="*/ 838 h 845"/>
              <a:gd name="T14" fmla="*/ 267 w 671"/>
              <a:gd name="T15" fmla="*/ 834 h 845"/>
              <a:gd name="T16" fmla="*/ 15 w 671"/>
              <a:gd name="T17" fmla="*/ 366 h 845"/>
              <a:gd name="T18" fmla="*/ 41 w 671"/>
              <a:gd name="T19" fmla="*/ 49 h 845"/>
              <a:gd name="T20" fmla="*/ 45 w 671"/>
              <a:gd name="T21" fmla="*/ 39 h 845"/>
              <a:gd name="T22" fmla="*/ 58 w 671"/>
              <a:gd name="T23" fmla="*/ 39 h 845"/>
              <a:gd name="T24" fmla="*/ 130 w 671"/>
              <a:gd name="T25" fmla="*/ 7 h 845"/>
              <a:gd name="T26" fmla="*/ 145 w 671"/>
              <a:gd name="T27" fmla="*/ 1 h 845"/>
              <a:gd name="T28" fmla="*/ 658 w 671"/>
              <a:gd name="T29" fmla="*/ 349 h 845"/>
              <a:gd name="T30" fmla="*/ 659 w 671"/>
              <a:gd name="T31" fmla="*/ 351 h 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71" h="845">
                <a:moveTo>
                  <a:pt x="659" y="351"/>
                </a:moveTo>
                <a:cubicBezTo>
                  <a:pt x="641" y="374"/>
                  <a:pt x="634" y="401"/>
                  <a:pt x="643" y="429"/>
                </a:cubicBezTo>
                <a:cubicBezTo>
                  <a:pt x="647" y="440"/>
                  <a:pt x="651" y="451"/>
                  <a:pt x="659" y="458"/>
                </a:cubicBezTo>
                <a:cubicBezTo>
                  <a:pt x="671" y="469"/>
                  <a:pt x="670" y="479"/>
                  <a:pt x="664" y="493"/>
                </a:cubicBezTo>
                <a:cubicBezTo>
                  <a:pt x="602" y="635"/>
                  <a:pt x="505" y="749"/>
                  <a:pt x="378" y="838"/>
                </a:cubicBezTo>
                <a:cubicBezTo>
                  <a:pt x="371" y="844"/>
                  <a:pt x="366" y="845"/>
                  <a:pt x="357" y="840"/>
                </a:cubicBezTo>
                <a:cubicBezTo>
                  <a:pt x="334" y="828"/>
                  <a:pt x="310" y="827"/>
                  <a:pt x="286" y="838"/>
                </a:cubicBezTo>
                <a:cubicBezTo>
                  <a:pt x="278" y="842"/>
                  <a:pt x="273" y="840"/>
                  <a:pt x="267" y="834"/>
                </a:cubicBezTo>
                <a:cubicBezTo>
                  <a:pt x="129" y="707"/>
                  <a:pt x="41" y="553"/>
                  <a:pt x="15" y="366"/>
                </a:cubicBezTo>
                <a:cubicBezTo>
                  <a:pt x="0" y="259"/>
                  <a:pt x="9" y="153"/>
                  <a:pt x="41" y="49"/>
                </a:cubicBezTo>
                <a:cubicBezTo>
                  <a:pt x="42" y="46"/>
                  <a:pt x="44" y="43"/>
                  <a:pt x="45" y="39"/>
                </a:cubicBezTo>
                <a:cubicBezTo>
                  <a:pt x="50" y="39"/>
                  <a:pt x="54" y="39"/>
                  <a:pt x="58" y="39"/>
                </a:cubicBezTo>
                <a:cubicBezTo>
                  <a:pt x="87" y="40"/>
                  <a:pt x="110" y="29"/>
                  <a:pt x="130" y="7"/>
                </a:cubicBezTo>
                <a:cubicBezTo>
                  <a:pt x="133" y="3"/>
                  <a:pt x="141" y="0"/>
                  <a:pt x="145" y="1"/>
                </a:cubicBezTo>
                <a:cubicBezTo>
                  <a:pt x="359" y="54"/>
                  <a:pt x="532" y="167"/>
                  <a:pt x="658" y="349"/>
                </a:cubicBezTo>
                <a:cubicBezTo>
                  <a:pt x="658" y="349"/>
                  <a:pt x="658" y="350"/>
                  <a:pt x="659" y="3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39" name="Freeform 33"/>
          <p:cNvSpPr/>
          <p:nvPr/>
        </p:nvSpPr>
        <p:spPr bwMode="auto">
          <a:xfrm>
            <a:off x="3895316" y="3441374"/>
            <a:ext cx="439906" cy="697467"/>
          </a:xfrm>
          <a:custGeom>
            <a:avLst/>
            <a:gdLst>
              <a:gd name="T0" fmla="*/ 338 w 623"/>
              <a:gd name="T1" fmla="*/ 987 h 987"/>
              <a:gd name="T2" fmla="*/ 328 w 623"/>
              <a:gd name="T3" fmla="*/ 982 h 987"/>
              <a:gd name="T4" fmla="*/ 13 w 623"/>
              <a:gd name="T5" fmla="*/ 504 h 987"/>
              <a:gd name="T6" fmla="*/ 20 w 623"/>
              <a:gd name="T7" fmla="*/ 260 h 987"/>
              <a:gd name="T8" fmla="*/ 38 w 623"/>
              <a:gd name="T9" fmla="*/ 223 h 987"/>
              <a:gd name="T10" fmla="*/ 362 w 623"/>
              <a:gd name="T11" fmla="*/ 1 h 987"/>
              <a:gd name="T12" fmla="*/ 375 w 623"/>
              <a:gd name="T13" fmla="*/ 3 h 987"/>
              <a:gd name="T14" fmla="*/ 380 w 623"/>
              <a:gd name="T15" fmla="*/ 21 h 987"/>
              <a:gd name="T16" fmla="*/ 344 w 623"/>
              <a:gd name="T17" fmla="*/ 309 h 987"/>
              <a:gd name="T18" fmla="*/ 567 w 623"/>
              <a:gd name="T19" fmla="*/ 812 h 987"/>
              <a:gd name="T20" fmla="*/ 615 w 623"/>
              <a:gd name="T21" fmla="*/ 859 h 987"/>
              <a:gd name="T22" fmla="*/ 618 w 623"/>
              <a:gd name="T23" fmla="*/ 875 h 987"/>
              <a:gd name="T24" fmla="*/ 612 w 623"/>
              <a:gd name="T25" fmla="*/ 895 h 987"/>
              <a:gd name="T26" fmla="*/ 588 w 623"/>
              <a:gd name="T27" fmla="*/ 924 h 987"/>
              <a:gd name="T28" fmla="*/ 345 w 623"/>
              <a:gd name="T29" fmla="*/ 986 h 987"/>
              <a:gd name="T30" fmla="*/ 338 w 623"/>
              <a:gd name="T31" fmla="*/ 987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23" h="987">
                <a:moveTo>
                  <a:pt x="338" y="987"/>
                </a:moveTo>
                <a:cubicBezTo>
                  <a:pt x="336" y="986"/>
                  <a:pt x="332" y="984"/>
                  <a:pt x="328" y="982"/>
                </a:cubicBezTo>
                <a:cubicBezTo>
                  <a:pt x="154" y="868"/>
                  <a:pt x="47" y="710"/>
                  <a:pt x="13" y="504"/>
                </a:cubicBezTo>
                <a:cubicBezTo>
                  <a:pt x="0" y="422"/>
                  <a:pt x="3" y="341"/>
                  <a:pt x="20" y="260"/>
                </a:cubicBezTo>
                <a:cubicBezTo>
                  <a:pt x="23" y="245"/>
                  <a:pt x="28" y="234"/>
                  <a:pt x="38" y="223"/>
                </a:cubicBezTo>
                <a:cubicBezTo>
                  <a:pt x="129" y="124"/>
                  <a:pt x="237" y="51"/>
                  <a:pt x="362" y="1"/>
                </a:cubicBezTo>
                <a:cubicBezTo>
                  <a:pt x="365" y="0"/>
                  <a:pt x="373" y="1"/>
                  <a:pt x="375" y="3"/>
                </a:cubicBezTo>
                <a:cubicBezTo>
                  <a:pt x="379" y="8"/>
                  <a:pt x="382" y="16"/>
                  <a:pt x="380" y="21"/>
                </a:cubicBezTo>
                <a:cubicBezTo>
                  <a:pt x="351" y="115"/>
                  <a:pt x="338" y="211"/>
                  <a:pt x="344" y="309"/>
                </a:cubicBezTo>
                <a:cubicBezTo>
                  <a:pt x="358" y="504"/>
                  <a:pt x="435" y="670"/>
                  <a:pt x="567" y="812"/>
                </a:cubicBezTo>
                <a:cubicBezTo>
                  <a:pt x="582" y="828"/>
                  <a:pt x="598" y="844"/>
                  <a:pt x="615" y="859"/>
                </a:cubicBezTo>
                <a:cubicBezTo>
                  <a:pt x="620" y="864"/>
                  <a:pt x="623" y="868"/>
                  <a:pt x="618" y="875"/>
                </a:cubicBezTo>
                <a:cubicBezTo>
                  <a:pt x="615" y="881"/>
                  <a:pt x="612" y="889"/>
                  <a:pt x="612" y="895"/>
                </a:cubicBezTo>
                <a:cubicBezTo>
                  <a:pt x="614" y="914"/>
                  <a:pt x="601" y="918"/>
                  <a:pt x="588" y="924"/>
                </a:cubicBezTo>
                <a:cubicBezTo>
                  <a:pt x="510" y="956"/>
                  <a:pt x="429" y="976"/>
                  <a:pt x="345" y="986"/>
                </a:cubicBezTo>
                <a:cubicBezTo>
                  <a:pt x="344" y="986"/>
                  <a:pt x="342" y="986"/>
                  <a:pt x="338" y="9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0" name="Freeform 34"/>
          <p:cNvSpPr/>
          <p:nvPr/>
        </p:nvSpPr>
        <p:spPr bwMode="auto">
          <a:xfrm>
            <a:off x="4696637" y="3491513"/>
            <a:ext cx="200554" cy="558093"/>
          </a:xfrm>
          <a:custGeom>
            <a:avLst/>
            <a:gdLst>
              <a:gd name="T0" fmla="*/ 39 w 284"/>
              <a:gd name="T1" fmla="*/ 0 h 790"/>
              <a:gd name="T2" fmla="*/ 229 w 284"/>
              <a:gd name="T3" fmla="*/ 159 h 790"/>
              <a:gd name="T4" fmla="*/ 235 w 284"/>
              <a:gd name="T5" fmla="*/ 173 h 790"/>
              <a:gd name="T6" fmla="*/ 78 w 284"/>
              <a:gd name="T7" fmla="*/ 785 h 790"/>
              <a:gd name="T8" fmla="*/ 74 w 284"/>
              <a:gd name="T9" fmla="*/ 790 h 790"/>
              <a:gd name="T10" fmla="*/ 71 w 284"/>
              <a:gd name="T11" fmla="*/ 790 h 790"/>
              <a:gd name="T12" fmla="*/ 73 w 284"/>
              <a:gd name="T13" fmla="*/ 770 h 790"/>
              <a:gd name="T14" fmla="*/ 23 w 284"/>
              <a:gd name="T15" fmla="*/ 412 h 790"/>
              <a:gd name="T16" fmla="*/ 28 w 284"/>
              <a:gd name="T17" fmla="*/ 390 h 790"/>
              <a:gd name="T18" fmla="*/ 12 w 284"/>
              <a:gd name="T19" fmla="*/ 254 h 790"/>
              <a:gd name="T20" fmla="*/ 2 w 284"/>
              <a:gd name="T21" fmla="*/ 231 h 790"/>
              <a:gd name="T22" fmla="*/ 5 w 284"/>
              <a:gd name="T23" fmla="*/ 37 h 790"/>
              <a:gd name="T24" fmla="*/ 13 w 284"/>
              <a:gd name="T25" fmla="*/ 20 h 790"/>
              <a:gd name="T26" fmla="*/ 39 w 284"/>
              <a:gd name="T27" fmla="*/ 0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4" h="790">
                <a:moveTo>
                  <a:pt x="39" y="0"/>
                </a:moveTo>
                <a:cubicBezTo>
                  <a:pt x="110" y="44"/>
                  <a:pt x="173" y="97"/>
                  <a:pt x="229" y="159"/>
                </a:cubicBezTo>
                <a:cubicBezTo>
                  <a:pt x="232" y="163"/>
                  <a:pt x="234" y="168"/>
                  <a:pt x="235" y="173"/>
                </a:cubicBezTo>
                <a:cubicBezTo>
                  <a:pt x="284" y="403"/>
                  <a:pt x="231" y="607"/>
                  <a:pt x="78" y="785"/>
                </a:cubicBezTo>
                <a:cubicBezTo>
                  <a:pt x="77" y="787"/>
                  <a:pt x="75" y="788"/>
                  <a:pt x="74" y="790"/>
                </a:cubicBezTo>
                <a:cubicBezTo>
                  <a:pt x="73" y="790"/>
                  <a:pt x="73" y="790"/>
                  <a:pt x="71" y="790"/>
                </a:cubicBezTo>
                <a:cubicBezTo>
                  <a:pt x="71" y="784"/>
                  <a:pt x="72" y="777"/>
                  <a:pt x="73" y="770"/>
                </a:cubicBezTo>
                <a:cubicBezTo>
                  <a:pt x="86" y="647"/>
                  <a:pt x="68" y="527"/>
                  <a:pt x="23" y="412"/>
                </a:cubicBezTo>
                <a:cubicBezTo>
                  <a:pt x="20" y="403"/>
                  <a:pt x="20" y="398"/>
                  <a:pt x="28" y="390"/>
                </a:cubicBezTo>
                <a:cubicBezTo>
                  <a:pt x="70" y="351"/>
                  <a:pt x="63" y="283"/>
                  <a:pt x="12" y="254"/>
                </a:cubicBezTo>
                <a:cubicBezTo>
                  <a:pt x="1" y="248"/>
                  <a:pt x="0" y="242"/>
                  <a:pt x="2" y="231"/>
                </a:cubicBezTo>
                <a:cubicBezTo>
                  <a:pt x="12" y="167"/>
                  <a:pt x="13" y="102"/>
                  <a:pt x="5" y="37"/>
                </a:cubicBezTo>
                <a:cubicBezTo>
                  <a:pt x="4" y="30"/>
                  <a:pt x="5" y="25"/>
                  <a:pt x="13" y="20"/>
                </a:cubicBezTo>
                <a:cubicBezTo>
                  <a:pt x="21" y="15"/>
                  <a:pt x="29" y="8"/>
                  <a:pt x="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2" name="Freeform 36"/>
          <p:cNvSpPr/>
          <p:nvPr/>
        </p:nvSpPr>
        <p:spPr bwMode="auto">
          <a:xfrm>
            <a:off x="4243301" y="3230970"/>
            <a:ext cx="396035" cy="180858"/>
          </a:xfrm>
          <a:custGeom>
            <a:avLst/>
            <a:gdLst>
              <a:gd name="T0" fmla="*/ 0 w 561"/>
              <a:gd name="T1" fmla="*/ 175 h 256"/>
              <a:gd name="T2" fmla="*/ 127 w 561"/>
              <a:gd name="T3" fmla="*/ 15 h 256"/>
              <a:gd name="T4" fmla="*/ 140 w 561"/>
              <a:gd name="T5" fmla="*/ 10 h 256"/>
              <a:gd name="T6" fmla="*/ 455 w 561"/>
              <a:gd name="T7" fmla="*/ 54 h 256"/>
              <a:gd name="T8" fmla="*/ 477 w 561"/>
              <a:gd name="T9" fmla="*/ 72 h 256"/>
              <a:gd name="T10" fmla="*/ 560 w 561"/>
              <a:gd name="T11" fmla="*/ 230 h 256"/>
              <a:gd name="T12" fmla="*/ 559 w 561"/>
              <a:gd name="T13" fmla="*/ 246 h 256"/>
              <a:gd name="T14" fmla="*/ 538 w 561"/>
              <a:gd name="T15" fmla="*/ 253 h 256"/>
              <a:gd name="T16" fmla="*/ 184 w 561"/>
              <a:gd name="T17" fmla="*/ 193 h 256"/>
              <a:gd name="T18" fmla="*/ 43 w 561"/>
              <a:gd name="T19" fmla="*/ 206 h 256"/>
              <a:gd name="T20" fmla="*/ 19 w 561"/>
              <a:gd name="T21" fmla="*/ 197 h 256"/>
              <a:gd name="T22" fmla="*/ 0 w 561"/>
              <a:gd name="T23" fmla="*/ 175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61" h="256">
                <a:moveTo>
                  <a:pt x="0" y="175"/>
                </a:moveTo>
                <a:cubicBezTo>
                  <a:pt x="36" y="116"/>
                  <a:pt x="78" y="63"/>
                  <a:pt x="127" y="15"/>
                </a:cubicBezTo>
                <a:cubicBezTo>
                  <a:pt x="130" y="12"/>
                  <a:pt x="136" y="11"/>
                  <a:pt x="140" y="10"/>
                </a:cubicBezTo>
                <a:cubicBezTo>
                  <a:pt x="249" y="0"/>
                  <a:pt x="354" y="15"/>
                  <a:pt x="455" y="54"/>
                </a:cubicBezTo>
                <a:cubicBezTo>
                  <a:pt x="463" y="58"/>
                  <a:pt x="472" y="65"/>
                  <a:pt x="477" y="72"/>
                </a:cubicBezTo>
                <a:cubicBezTo>
                  <a:pt x="511" y="121"/>
                  <a:pt x="539" y="174"/>
                  <a:pt x="560" y="230"/>
                </a:cubicBezTo>
                <a:cubicBezTo>
                  <a:pt x="561" y="235"/>
                  <a:pt x="561" y="242"/>
                  <a:pt x="559" y="246"/>
                </a:cubicBezTo>
                <a:cubicBezTo>
                  <a:pt x="554" y="253"/>
                  <a:pt x="548" y="256"/>
                  <a:pt x="538" y="253"/>
                </a:cubicBezTo>
                <a:cubicBezTo>
                  <a:pt x="424" y="210"/>
                  <a:pt x="306" y="189"/>
                  <a:pt x="184" y="193"/>
                </a:cubicBezTo>
                <a:cubicBezTo>
                  <a:pt x="137" y="195"/>
                  <a:pt x="90" y="201"/>
                  <a:pt x="43" y="206"/>
                </a:cubicBezTo>
                <a:cubicBezTo>
                  <a:pt x="32" y="208"/>
                  <a:pt x="24" y="208"/>
                  <a:pt x="19" y="197"/>
                </a:cubicBezTo>
                <a:cubicBezTo>
                  <a:pt x="15" y="189"/>
                  <a:pt x="7" y="183"/>
                  <a:pt x="0" y="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4" name="Freeform 38"/>
          <p:cNvSpPr/>
          <p:nvPr/>
        </p:nvSpPr>
        <p:spPr bwMode="auto">
          <a:xfrm>
            <a:off x="4183314" y="4119741"/>
            <a:ext cx="366489" cy="105948"/>
          </a:xfrm>
          <a:custGeom>
            <a:avLst/>
            <a:gdLst>
              <a:gd name="T0" fmla="*/ 519 w 519"/>
              <a:gd name="T1" fmla="*/ 88 h 150"/>
              <a:gd name="T2" fmla="*/ 0 w 519"/>
              <a:gd name="T3" fmla="*/ 64 h 150"/>
              <a:gd name="T4" fmla="*/ 216 w 519"/>
              <a:gd name="T5" fmla="*/ 0 h 150"/>
              <a:gd name="T6" fmla="*/ 352 w 519"/>
              <a:gd name="T7" fmla="*/ 10 h 150"/>
              <a:gd name="T8" fmla="*/ 519 w 519"/>
              <a:gd name="T9" fmla="*/ 88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9" h="150">
                <a:moveTo>
                  <a:pt x="519" y="88"/>
                </a:moveTo>
                <a:cubicBezTo>
                  <a:pt x="376" y="150"/>
                  <a:pt x="104" y="137"/>
                  <a:pt x="0" y="64"/>
                </a:cubicBezTo>
                <a:cubicBezTo>
                  <a:pt x="70" y="43"/>
                  <a:pt x="143" y="22"/>
                  <a:pt x="216" y="0"/>
                </a:cubicBezTo>
                <a:cubicBezTo>
                  <a:pt x="256" y="51"/>
                  <a:pt x="316" y="46"/>
                  <a:pt x="352" y="10"/>
                </a:cubicBezTo>
                <a:cubicBezTo>
                  <a:pt x="408" y="36"/>
                  <a:pt x="463" y="62"/>
                  <a:pt x="519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5" name="Freeform 39"/>
          <p:cNvSpPr/>
          <p:nvPr/>
        </p:nvSpPr>
        <p:spPr bwMode="auto">
          <a:xfrm>
            <a:off x="4029616" y="3247086"/>
            <a:ext cx="251886" cy="145045"/>
          </a:xfrm>
          <a:custGeom>
            <a:avLst/>
            <a:gdLst>
              <a:gd name="T0" fmla="*/ 357 w 357"/>
              <a:gd name="T1" fmla="*/ 0 h 205"/>
              <a:gd name="T2" fmla="*/ 266 w 357"/>
              <a:gd name="T3" fmla="*/ 129 h 205"/>
              <a:gd name="T4" fmla="*/ 256 w 357"/>
              <a:gd name="T5" fmla="*/ 136 h 205"/>
              <a:gd name="T6" fmla="*/ 168 w 357"/>
              <a:gd name="T7" fmla="*/ 198 h 205"/>
              <a:gd name="T8" fmla="*/ 167 w 357"/>
              <a:gd name="T9" fmla="*/ 199 h 205"/>
              <a:gd name="T10" fmla="*/ 0 w 357"/>
              <a:gd name="T11" fmla="*/ 205 h 205"/>
              <a:gd name="T12" fmla="*/ 357 w 357"/>
              <a:gd name="T13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7" h="205">
                <a:moveTo>
                  <a:pt x="357" y="0"/>
                </a:moveTo>
                <a:cubicBezTo>
                  <a:pt x="326" y="44"/>
                  <a:pt x="296" y="87"/>
                  <a:pt x="266" y="129"/>
                </a:cubicBezTo>
                <a:cubicBezTo>
                  <a:pt x="264" y="132"/>
                  <a:pt x="259" y="136"/>
                  <a:pt x="256" y="136"/>
                </a:cubicBezTo>
                <a:cubicBezTo>
                  <a:pt x="211" y="135"/>
                  <a:pt x="182" y="157"/>
                  <a:pt x="168" y="198"/>
                </a:cubicBezTo>
                <a:cubicBezTo>
                  <a:pt x="167" y="200"/>
                  <a:pt x="166" y="201"/>
                  <a:pt x="167" y="199"/>
                </a:cubicBezTo>
                <a:cubicBezTo>
                  <a:pt x="110" y="201"/>
                  <a:pt x="56" y="203"/>
                  <a:pt x="0" y="205"/>
                </a:cubicBezTo>
                <a:cubicBezTo>
                  <a:pt x="99" y="101"/>
                  <a:pt x="218" y="32"/>
                  <a:pt x="3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6" name="Freeform 40"/>
          <p:cNvSpPr/>
          <p:nvPr/>
        </p:nvSpPr>
        <p:spPr bwMode="auto">
          <a:xfrm>
            <a:off x="4632472" y="3303791"/>
            <a:ext cx="204732" cy="234578"/>
          </a:xfrm>
          <a:custGeom>
            <a:avLst/>
            <a:gdLst>
              <a:gd name="T0" fmla="*/ 290 w 290"/>
              <a:gd name="T1" fmla="*/ 332 h 332"/>
              <a:gd name="T2" fmla="*/ 281 w 290"/>
              <a:gd name="T3" fmla="*/ 325 h 332"/>
              <a:gd name="T4" fmla="*/ 155 w 290"/>
              <a:gd name="T5" fmla="*/ 231 h 332"/>
              <a:gd name="T6" fmla="*/ 147 w 290"/>
              <a:gd name="T7" fmla="*/ 215 h 332"/>
              <a:gd name="T8" fmla="*/ 66 w 290"/>
              <a:gd name="T9" fmla="*/ 126 h 332"/>
              <a:gd name="T10" fmla="*/ 53 w 290"/>
              <a:gd name="T11" fmla="*/ 119 h 332"/>
              <a:gd name="T12" fmla="*/ 0 w 290"/>
              <a:gd name="T13" fmla="*/ 0 h 332"/>
              <a:gd name="T14" fmla="*/ 290 w 290"/>
              <a:gd name="T15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0" h="332">
                <a:moveTo>
                  <a:pt x="290" y="332"/>
                </a:moveTo>
                <a:cubicBezTo>
                  <a:pt x="286" y="329"/>
                  <a:pt x="284" y="327"/>
                  <a:pt x="281" y="325"/>
                </a:cubicBezTo>
                <a:cubicBezTo>
                  <a:pt x="239" y="294"/>
                  <a:pt x="197" y="263"/>
                  <a:pt x="155" y="231"/>
                </a:cubicBezTo>
                <a:cubicBezTo>
                  <a:pt x="151" y="228"/>
                  <a:pt x="147" y="221"/>
                  <a:pt x="147" y="215"/>
                </a:cubicBezTo>
                <a:cubicBezTo>
                  <a:pt x="146" y="168"/>
                  <a:pt x="114" y="132"/>
                  <a:pt x="66" y="126"/>
                </a:cubicBezTo>
                <a:cubicBezTo>
                  <a:pt x="61" y="126"/>
                  <a:pt x="54" y="123"/>
                  <a:pt x="53" y="119"/>
                </a:cubicBezTo>
                <a:cubicBezTo>
                  <a:pt x="34" y="79"/>
                  <a:pt x="17" y="39"/>
                  <a:pt x="0" y="0"/>
                </a:cubicBezTo>
                <a:cubicBezTo>
                  <a:pt x="84" y="22"/>
                  <a:pt x="264" y="226"/>
                  <a:pt x="290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7" name="Freeform 41"/>
          <p:cNvSpPr/>
          <p:nvPr/>
        </p:nvSpPr>
        <p:spPr bwMode="auto">
          <a:xfrm>
            <a:off x="3935009" y="3418991"/>
            <a:ext cx="185632" cy="123556"/>
          </a:xfrm>
          <a:custGeom>
            <a:avLst/>
            <a:gdLst>
              <a:gd name="T0" fmla="*/ 263 w 263"/>
              <a:gd name="T1" fmla="*/ 1 h 175"/>
              <a:gd name="T2" fmla="*/ 0 w 263"/>
              <a:gd name="T3" fmla="*/ 175 h 175"/>
              <a:gd name="T4" fmla="*/ 4 w 263"/>
              <a:gd name="T5" fmla="*/ 162 h 175"/>
              <a:gd name="T6" fmla="*/ 80 w 263"/>
              <a:gd name="T7" fmla="*/ 28 h 175"/>
              <a:gd name="T8" fmla="*/ 104 w 263"/>
              <a:gd name="T9" fmla="*/ 12 h 175"/>
              <a:gd name="T10" fmla="*/ 250 w 263"/>
              <a:gd name="T11" fmla="*/ 0 h 175"/>
              <a:gd name="T12" fmla="*/ 263 w 263"/>
              <a:gd name="T13" fmla="*/ 1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3" h="175">
                <a:moveTo>
                  <a:pt x="263" y="1"/>
                </a:moveTo>
                <a:cubicBezTo>
                  <a:pt x="167" y="46"/>
                  <a:pt x="80" y="101"/>
                  <a:pt x="0" y="175"/>
                </a:cubicBezTo>
                <a:cubicBezTo>
                  <a:pt x="2" y="168"/>
                  <a:pt x="3" y="165"/>
                  <a:pt x="4" y="162"/>
                </a:cubicBezTo>
                <a:cubicBezTo>
                  <a:pt x="30" y="117"/>
                  <a:pt x="55" y="72"/>
                  <a:pt x="80" y="28"/>
                </a:cubicBezTo>
                <a:cubicBezTo>
                  <a:pt x="85" y="19"/>
                  <a:pt x="93" y="13"/>
                  <a:pt x="104" y="12"/>
                </a:cubicBezTo>
                <a:cubicBezTo>
                  <a:pt x="153" y="9"/>
                  <a:pt x="201" y="4"/>
                  <a:pt x="250" y="0"/>
                </a:cubicBezTo>
                <a:cubicBezTo>
                  <a:pt x="254" y="0"/>
                  <a:pt x="258" y="1"/>
                  <a:pt x="26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HK" altLang="en-US"/>
          </a:p>
        </p:txBody>
      </p:sp>
      <p:sp>
        <p:nvSpPr>
          <p:cNvPr id="48" name="矩形 47"/>
          <p:cNvSpPr/>
          <p:nvPr/>
        </p:nvSpPr>
        <p:spPr>
          <a:xfrm>
            <a:off x="435496" y="2482575"/>
            <a:ext cx="2246643" cy="659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altLang="zh-HK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高峰时段和特定区域选座</a:t>
            </a:r>
            <a:endParaRPr altLang="zh-HK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35496" y="2093445"/>
            <a:ext cx="217170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HK" b="1" dirty="0">
                <a:solidFill>
                  <a:srgbClr val="E74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选座</a:t>
            </a:r>
            <a:endParaRPr lang="zh-CN" altLang="zh-HK" b="1" dirty="0">
              <a:solidFill>
                <a:srgbClr val="E74E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0271" y="2449733"/>
            <a:ext cx="1355204" cy="45887"/>
          </a:xfrm>
          <a:prstGeom prst="rect">
            <a:avLst/>
          </a:prstGeom>
          <a:solidFill>
            <a:srgbClr val="E74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0" name="矩形 49"/>
          <p:cNvSpPr/>
          <p:nvPr/>
        </p:nvSpPr>
        <p:spPr>
          <a:xfrm>
            <a:off x="435496" y="4593767"/>
            <a:ext cx="2246643" cy="659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altLang="zh-HK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第一次使用必须预约激活</a:t>
            </a:r>
            <a:endParaRPr altLang="zh-HK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35496" y="4204637"/>
            <a:ext cx="217170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HK" b="1" dirty="0">
                <a:solidFill>
                  <a:srgbClr val="E74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预约激活</a:t>
            </a:r>
            <a:endParaRPr lang="zh-CN" altLang="zh-HK" b="1" dirty="0">
              <a:solidFill>
                <a:srgbClr val="E74E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40271" y="4560925"/>
            <a:ext cx="1355204" cy="45887"/>
          </a:xfrm>
          <a:prstGeom prst="rect">
            <a:avLst/>
          </a:prstGeom>
          <a:solidFill>
            <a:srgbClr val="E74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0" name="矩形 59"/>
          <p:cNvSpPr/>
          <p:nvPr/>
        </p:nvSpPr>
        <p:spPr>
          <a:xfrm>
            <a:off x="6110373" y="2482575"/>
            <a:ext cx="2246643" cy="659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altLang="zh-HK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离开请</a:t>
            </a:r>
            <a:r>
              <a:rPr lang="zh-CN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再次刷卡</a:t>
            </a:r>
            <a:r>
              <a:rPr altLang="zh-HK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释放座位</a:t>
            </a:r>
            <a:endParaRPr altLang="zh-HK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110373" y="2093445"/>
            <a:ext cx="217170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E74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释放座位</a:t>
            </a:r>
            <a:r>
              <a:rPr lang="en-US" altLang="zh-CN" b="1" dirty="0" smtClean="0">
                <a:solidFill>
                  <a:srgbClr val="E74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HK" altLang="en-US" b="1" dirty="0">
              <a:solidFill>
                <a:srgbClr val="E74E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215148" y="2449733"/>
            <a:ext cx="1355204" cy="45887"/>
          </a:xfrm>
          <a:prstGeom prst="rect">
            <a:avLst/>
          </a:prstGeom>
          <a:solidFill>
            <a:srgbClr val="E74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4" name="矩形 63"/>
          <p:cNvSpPr/>
          <p:nvPr/>
        </p:nvSpPr>
        <p:spPr>
          <a:xfrm>
            <a:off x="6110373" y="4580320"/>
            <a:ext cx="2246643" cy="659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altLang="zh-HK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使用微信预约座位请通过微信绑定</a:t>
            </a:r>
            <a:endParaRPr altLang="zh-HK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110373" y="4191190"/>
            <a:ext cx="217170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HK" b="1" dirty="0">
                <a:solidFill>
                  <a:srgbClr val="E74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微信预约</a:t>
            </a:r>
            <a:endParaRPr lang="zh-CN" altLang="zh-HK" b="1" dirty="0">
              <a:solidFill>
                <a:srgbClr val="E74E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215148" y="4547478"/>
            <a:ext cx="1355204" cy="45887"/>
          </a:xfrm>
          <a:prstGeom prst="rect">
            <a:avLst/>
          </a:prstGeom>
          <a:solidFill>
            <a:srgbClr val="E74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8" name="矩形 67"/>
          <p:cNvSpPr/>
          <p:nvPr/>
        </p:nvSpPr>
        <p:spPr>
          <a:xfrm>
            <a:off x="0" y="635"/>
            <a:ext cx="9144000" cy="557154"/>
          </a:xfrm>
          <a:prstGeom prst="rect">
            <a:avLst/>
          </a:prstGeom>
          <a:solidFill>
            <a:srgbClr val="E86262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3" name="图片 2" descr="IMG_4239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3740" y="582295"/>
            <a:ext cx="2485390" cy="60477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635"/>
            <a:ext cx="2992755" cy="887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座位选座系统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46275" y="2705726"/>
            <a:ext cx="5451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我们毕业啦</a:t>
            </a:r>
            <a:endParaRPr lang="en-US" altLang="zh-CN" sz="72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其实是答辩的标题地方</a:t>
            </a:r>
            <a:endParaRPr lang="en-US" altLang="zh-CN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15875" y="-635"/>
            <a:ext cx="9176385" cy="6859905"/>
          </a:xfrm>
          <a:prstGeom prst="rect">
            <a:avLst/>
          </a:prstGeom>
          <a:solidFill>
            <a:srgbClr val="E86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31520" y="4857750"/>
            <a:ext cx="309880" cy="6788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28870" y="2853690"/>
            <a:ext cx="3561715" cy="10179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图书馆微服务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4667092" y="1735296"/>
            <a:ext cx="0" cy="3386138"/>
          </a:xfrm>
          <a:prstGeom prst="line">
            <a:avLst/>
          </a:prstGeom>
          <a:ln>
            <a:solidFill>
              <a:srgbClr val="0174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340485" y="2853690"/>
            <a:ext cx="2214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4137653" y="4434677"/>
            <a:ext cx="4292600" cy="181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altLang="zh-HK" sz="16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1、10月8日现场活动</a:t>
            </a:r>
            <a:endParaRPr altLang="zh-HK" sz="16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/>
            <a:r>
              <a:rPr altLang="zh-HK" sz="16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2、晒经典·读经典——中区分馆经典图书展</a:t>
            </a:r>
            <a:endParaRPr altLang="zh-HK" sz="16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/>
            <a:r>
              <a:rPr altLang="zh-HK" sz="16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3、光谷书城你选书，我买单活动</a:t>
            </a:r>
            <a:endParaRPr altLang="zh-HK" sz="16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/>
            <a:r>
              <a:rPr altLang="zh-HK" sz="16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4、未来时光慢递——新生的我致毕业的我</a:t>
            </a:r>
            <a:endParaRPr altLang="zh-HK" sz="16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/>
            <a:r>
              <a:rPr altLang="zh-HK" sz="16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5、我荐我书——微信、微视频图书推荐</a:t>
            </a:r>
            <a:endParaRPr altLang="zh-HK" sz="16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/>
            <a:r>
              <a:rPr altLang="zh-HK" sz="16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6、复忆革命史 重走长征路 历史知识竞赛</a:t>
            </a:r>
            <a:endParaRPr altLang="zh-HK" sz="16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/>
            <a:r>
              <a:rPr altLang="zh-HK" sz="16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7、读书达人秀</a:t>
            </a:r>
            <a:endParaRPr altLang="zh-HK" sz="16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137660" y="4147185"/>
            <a:ext cx="283146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HK" b="1" dirty="0">
                <a:solidFill>
                  <a:srgbClr val="E74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系列活动（</a:t>
            </a:r>
            <a:r>
              <a:rPr lang="en-US" altLang="zh-CN" b="1" dirty="0">
                <a:solidFill>
                  <a:srgbClr val="E74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b="1" dirty="0">
                <a:solidFill>
                  <a:srgbClr val="E74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>
                <a:solidFill>
                  <a:srgbClr val="E74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solidFill>
                  <a:srgbClr val="E74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zh-CN" altLang="zh-HK" b="1" dirty="0">
                <a:solidFill>
                  <a:srgbClr val="E74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HK" b="1" dirty="0">
              <a:solidFill>
                <a:srgbClr val="E74E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3615799" y="1892300"/>
            <a:ext cx="221360" cy="3708400"/>
            <a:chOff x="3615799" y="1892300"/>
            <a:chExt cx="221360" cy="3708400"/>
          </a:xfrm>
          <a:solidFill>
            <a:srgbClr val="E74E3E"/>
          </a:solidFill>
        </p:grpSpPr>
        <p:cxnSp>
          <p:nvCxnSpPr>
            <p:cNvPr id="42" name="直接连接符 41"/>
            <p:cNvCxnSpPr/>
            <p:nvPr/>
          </p:nvCxnSpPr>
          <p:spPr>
            <a:xfrm>
              <a:off x="3726479" y="1892300"/>
              <a:ext cx="0" cy="3708400"/>
            </a:xfrm>
            <a:prstGeom prst="line">
              <a:avLst/>
            </a:prstGeom>
            <a:grpFill/>
            <a:ln w="19050">
              <a:solidFill>
                <a:srgbClr val="E74E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/>
            <p:nvPr/>
          </p:nvSpPr>
          <p:spPr>
            <a:xfrm>
              <a:off x="3615799" y="4649591"/>
              <a:ext cx="221360" cy="221360"/>
            </a:xfrm>
            <a:prstGeom prst="ellipse">
              <a:avLst/>
            </a:prstGeom>
            <a:grpFill/>
            <a:ln>
              <a:solidFill>
                <a:srgbClr val="E74E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615799" y="2622105"/>
              <a:ext cx="221360" cy="221360"/>
            </a:xfrm>
            <a:prstGeom prst="ellipse">
              <a:avLst/>
            </a:prstGeom>
            <a:grpFill/>
            <a:ln>
              <a:solidFill>
                <a:srgbClr val="E74E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4137653" y="2407247"/>
            <a:ext cx="4292600" cy="840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CN" sz="16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以新生为主体，开展一系列图书馆资源与服务的推广活动。在每年的</a:t>
            </a:r>
            <a:r>
              <a:rPr lang="en-US" altLang="zh-CN" sz="16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月举行，自</a:t>
            </a:r>
            <a:r>
              <a:rPr lang="en-US" altLang="zh-CN" sz="16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6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-11</a:t>
            </a:r>
            <a:r>
              <a:rPr lang="zh-CN" altLang="en-US" sz="16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6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日，为期一个月。</a:t>
            </a:r>
            <a:endParaRPr lang="zh-CN" altLang="en-US" sz="16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137653" y="2119605"/>
            <a:ext cx="217170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b="1" dirty="0" smtClean="0">
                <a:solidFill>
                  <a:srgbClr val="E74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咨询服务月（</a:t>
            </a:r>
            <a:r>
              <a:rPr lang="en-US" altLang="zh-CN" b="1" dirty="0" smtClean="0">
                <a:solidFill>
                  <a:srgbClr val="E74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 smtClean="0">
                <a:solidFill>
                  <a:srgbClr val="E74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月）</a:t>
            </a:r>
            <a:endParaRPr lang="zh-CN" altLang="en-US" b="1" dirty="0" smtClean="0">
              <a:solidFill>
                <a:srgbClr val="E74E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373" name="Picture 3"/>
          <p:cNvPicPr>
            <a:picLocks noChangeAspect="1"/>
          </p:cNvPicPr>
          <p:nvPr/>
        </p:nvPicPr>
        <p:blipFill>
          <a:blip r:embed="rId1"/>
          <a:srcRect b="11571"/>
          <a:stretch>
            <a:fillRect/>
          </a:stretch>
        </p:blipFill>
        <p:spPr>
          <a:xfrm>
            <a:off x="193675" y="2720340"/>
            <a:ext cx="3446780" cy="22840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0" y="-2540"/>
            <a:ext cx="9144000" cy="557154"/>
          </a:xfrm>
          <a:prstGeom prst="rect">
            <a:avLst/>
          </a:prstGeom>
          <a:solidFill>
            <a:srgbClr val="E86262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HK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0" y="-2540"/>
            <a:ext cx="3910330" cy="6134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咨询服务月（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月）</a:t>
            </a:r>
            <a:endParaRPr lang="zh-CN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557154"/>
          </a:xfrm>
          <a:prstGeom prst="rect">
            <a:avLst/>
          </a:prstGeom>
          <a:solidFill>
            <a:srgbClr val="E86262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0500" y="0"/>
            <a:ext cx="2859405" cy="6134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读书月（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月）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372" name="Picture 2"/>
          <p:cNvPicPr>
            <a:picLocks noChangeAspect="1"/>
          </p:cNvPicPr>
          <p:nvPr/>
        </p:nvPicPr>
        <p:blipFill>
          <a:blip r:embed="rId1"/>
          <a:srcRect l="3587" r="3616" b="15060"/>
          <a:stretch>
            <a:fillRect/>
          </a:stretch>
        </p:blipFill>
        <p:spPr>
          <a:xfrm>
            <a:off x="190500" y="790575"/>
            <a:ext cx="3608388" cy="248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7"/>
          <p:cNvPicPr>
            <a:picLocks noChangeAspect="1"/>
          </p:cNvPicPr>
          <p:nvPr/>
        </p:nvPicPr>
        <p:blipFill>
          <a:blip r:embed="rId2"/>
          <a:srcRect l="16740" t="2172" r="-518" b="-1191"/>
          <a:stretch>
            <a:fillRect/>
          </a:stretch>
        </p:blipFill>
        <p:spPr>
          <a:xfrm>
            <a:off x="190500" y="3664585"/>
            <a:ext cx="3714750" cy="25476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1980" y="3279775"/>
            <a:ext cx="17830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读书月现场活动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6235" y="6292850"/>
            <a:ext cx="33832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你选书我买单光谷书城选书活动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3649" t="2602" r="12045" b="5508"/>
          <a:stretch>
            <a:fillRect/>
          </a:stretch>
        </p:blipFill>
        <p:spPr>
          <a:xfrm>
            <a:off x="4593590" y="556895"/>
            <a:ext cx="3690620" cy="26835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112385" y="3279775"/>
            <a:ext cx="15544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4.23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阅读快闪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IMG_36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590" y="3561080"/>
            <a:ext cx="3673475" cy="27552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025390" y="6381115"/>
            <a:ext cx="31546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同读一本书《活着》阅读沙龙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557154"/>
          </a:xfrm>
          <a:prstGeom prst="rect">
            <a:avLst/>
          </a:prstGeom>
          <a:solidFill>
            <a:srgbClr val="E86262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0" y="708660"/>
            <a:ext cx="9015095" cy="19462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读书月借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世界读书日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主题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提倡大家多读书、读好书，养成阅读的习惯。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因此，读书月的活动多围绕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阅读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来策划。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timg"/>
          <p:cNvPicPr>
            <a:picLocks noChangeAspect="1"/>
          </p:cNvPicPr>
          <p:nvPr/>
        </p:nvPicPr>
        <p:blipFill>
          <a:blip r:embed="rId1"/>
          <a:srcRect l="-6" t="11751" r="328" b="12346"/>
          <a:stretch>
            <a:fillRect/>
          </a:stretch>
        </p:blipFill>
        <p:spPr>
          <a:xfrm>
            <a:off x="128905" y="2865755"/>
            <a:ext cx="9015095" cy="38614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2287432" y="2228205"/>
            <a:ext cx="4648175" cy="324104"/>
            <a:chOff x="2280306" y="2790440"/>
            <a:chExt cx="4648175" cy="324104"/>
          </a:xfrm>
        </p:grpSpPr>
        <p:sp>
          <p:nvSpPr>
            <p:cNvPr id="49" name="等腰三角形 48"/>
            <p:cNvSpPr/>
            <p:nvPr/>
          </p:nvSpPr>
          <p:spPr>
            <a:xfrm rot="5400000">
              <a:off x="2257954" y="2812792"/>
              <a:ext cx="324104" cy="279400"/>
            </a:xfrm>
            <a:prstGeom prst="triangle">
              <a:avLst/>
            </a:prstGeom>
            <a:solidFill>
              <a:srgbClr val="BF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0" name="等腰三角形 49"/>
            <p:cNvSpPr/>
            <p:nvPr/>
          </p:nvSpPr>
          <p:spPr>
            <a:xfrm rot="5400000">
              <a:off x="4411559" y="2812792"/>
              <a:ext cx="324104" cy="279400"/>
            </a:xfrm>
            <a:prstGeom prst="triangle">
              <a:avLst/>
            </a:prstGeom>
            <a:solidFill>
              <a:srgbClr val="BF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1" name="等腰三角形 50"/>
            <p:cNvSpPr/>
            <p:nvPr/>
          </p:nvSpPr>
          <p:spPr>
            <a:xfrm rot="5400000">
              <a:off x="6626729" y="2812792"/>
              <a:ext cx="324104" cy="279400"/>
            </a:xfrm>
            <a:prstGeom prst="triangle">
              <a:avLst/>
            </a:prstGeom>
            <a:solidFill>
              <a:srgbClr val="BF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06198" y="1714683"/>
            <a:ext cx="1341891" cy="1351148"/>
            <a:chOff x="639593" y="2275794"/>
            <a:chExt cx="1341891" cy="1351148"/>
          </a:xfrm>
        </p:grpSpPr>
        <p:grpSp>
          <p:nvGrpSpPr>
            <p:cNvPr id="21" name="组合 20"/>
            <p:cNvGrpSpPr/>
            <p:nvPr/>
          </p:nvGrpSpPr>
          <p:grpSpPr>
            <a:xfrm flipV="1">
              <a:off x="639593" y="2275794"/>
              <a:ext cx="1341891" cy="1351148"/>
              <a:chOff x="3420609" y="2342470"/>
              <a:chExt cx="2383516" cy="2399959"/>
            </a:xfrm>
          </p:grpSpPr>
          <p:sp>
            <p:nvSpPr>
              <p:cNvPr id="22" name="饼形 21"/>
              <p:cNvSpPr/>
              <p:nvPr/>
            </p:nvSpPr>
            <p:spPr>
              <a:xfrm>
                <a:off x="3420609" y="2359137"/>
                <a:ext cx="2383292" cy="2383292"/>
              </a:xfrm>
              <a:prstGeom prst="pie">
                <a:avLst>
                  <a:gd name="adj1" fmla="val 0"/>
                  <a:gd name="adj2" fmla="val 10735662"/>
                </a:avLst>
              </a:prstGeom>
              <a:solidFill>
                <a:srgbClr val="E74E3E"/>
              </a:solidFill>
              <a:ln w="28575">
                <a:solidFill>
                  <a:srgbClr val="E74E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饼形 22"/>
              <p:cNvSpPr/>
              <p:nvPr/>
            </p:nvSpPr>
            <p:spPr>
              <a:xfrm flipV="1">
                <a:off x="3420833" y="2342470"/>
                <a:ext cx="2383292" cy="2383292"/>
              </a:xfrm>
              <a:prstGeom prst="pie">
                <a:avLst>
                  <a:gd name="adj1" fmla="val 0"/>
                  <a:gd name="adj2" fmla="val 10860741"/>
                </a:avLst>
              </a:prstGeom>
              <a:noFill/>
              <a:ln w="28575">
                <a:solidFill>
                  <a:srgbClr val="E74E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904138" y="2521971"/>
              <a:ext cx="812800" cy="532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同读一本书</a:t>
              </a:r>
              <a:r>
                <a:rPr lang="en-US" altLang="zh-HK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HK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94509" y="3014938"/>
              <a:ext cx="1232058" cy="38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HK" dirty="0">
                  <a:solidFill>
                    <a:srgbClr val="E74E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阅读</a:t>
              </a:r>
              <a:endParaRPr lang="zh-CN" altLang="zh-HK" dirty="0">
                <a:solidFill>
                  <a:srgbClr val="E74E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850782" y="3213745"/>
            <a:ext cx="852722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E74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endParaRPr lang="zh-CN" altLang="en-US" b="1" dirty="0" smtClean="0">
              <a:solidFill>
                <a:srgbClr val="E74E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81071" y="3667491"/>
            <a:ext cx="1992145" cy="197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CN" sz="20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每月举行；学生推荐书目；</a:t>
            </a:r>
            <a:r>
              <a:rPr altLang="zh-HK" sz="20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思政课部赵立、魏瑾两位老师</a:t>
            </a:r>
            <a:r>
              <a:rPr lang="zh-CN" sz="20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参与；</a:t>
            </a:r>
            <a:r>
              <a:rPr altLang="zh-HK" sz="20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分享阅读</a:t>
            </a:r>
            <a:r>
              <a:rPr lang="zh-CN" sz="20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体会</a:t>
            </a:r>
            <a:endParaRPr lang="zh-CN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just"/>
            <a:endParaRPr altLang="zh-HK" sz="11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/>
            <a:endParaRPr lang="zh-CN" altLang="en-US" sz="11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802769" y="1726363"/>
            <a:ext cx="1341891" cy="1413489"/>
            <a:chOff x="3028406" y="2336983"/>
            <a:chExt cx="1341891" cy="1413489"/>
          </a:xfrm>
        </p:grpSpPr>
        <p:grpSp>
          <p:nvGrpSpPr>
            <p:cNvPr id="20" name="组合 19"/>
            <p:cNvGrpSpPr/>
            <p:nvPr/>
          </p:nvGrpSpPr>
          <p:grpSpPr>
            <a:xfrm>
              <a:off x="3028406" y="2336983"/>
              <a:ext cx="1341891" cy="1351148"/>
              <a:chOff x="3420609" y="2342470"/>
              <a:chExt cx="2383516" cy="2399959"/>
            </a:xfrm>
          </p:grpSpPr>
          <p:sp>
            <p:nvSpPr>
              <p:cNvPr id="17" name="饼形 16"/>
              <p:cNvSpPr/>
              <p:nvPr/>
            </p:nvSpPr>
            <p:spPr>
              <a:xfrm>
                <a:off x="3420609" y="2359137"/>
                <a:ext cx="2383292" cy="2383292"/>
              </a:xfrm>
              <a:prstGeom prst="pie">
                <a:avLst>
                  <a:gd name="adj1" fmla="val 0"/>
                  <a:gd name="adj2" fmla="val 10735662"/>
                </a:avLst>
              </a:prstGeom>
              <a:solidFill>
                <a:srgbClr val="E74E3E"/>
              </a:solidFill>
              <a:ln w="28575">
                <a:solidFill>
                  <a:srgbClr val="E74E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饼形 18"/>
              <p:cNvSpPr/>
              <p:nvPr/>
            </p:nvSpPr>
            <p:spPr>
              <a:xfrm flipV="1">
                <a:off x="3420833" y="2342470"/>
                <a:ext cx="2383292" cy="2383292"/>
              </a:xfrm>
              <a:prstGeom prst="pie">
                <a:avLst>
                  <a:gd name="adj1" fmla="val 0"/>
                  <a:gd name="adj2" fmla="val 10860741"/>
                </a:avLst>
              </a:prstGeom>
              <a:noFill/>
              <a:ln w="28575">
                <a:solidFill>
                  <a:srgbClr val="E74E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3292951" y="3091342"/>
              <a:ext cx="812800" cy="659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HK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选修课</a:t>
              </a:r>
              <a:endParaRPr lang="zh-CN" altLang="zh-HK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083322" y="2567436"/>
              <a:ext cx="1232058" cy="532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1400" dirty="0">
                  <a:solidFill>
                    <a:srgbClr val="E74E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文献检索利用</a:t>
              </a:r>
              <a:endParaRPr lang="zh-CN" sz="1400" dirty="0">
                <a:solidFill>
                  <a:srgbClr val="E74E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3047353" y="3231136"/>
            <a:ext cx="852722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E74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endParaRPr lang="zh-CN" altLang="en-US" b="1" dirty="0" smtClean="0">
              <a:solidFill>
                <a:srgbClr val="E74E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477642" y="3655811"/>
            <a:ext cx="1992145" cy="1637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CN" sz="20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通过信息检索与利用的学习，培养搜索信息的能力；掌握、利用图书馆相关资源。</a:t>
            </a:r>
            <a:endParaRPr lang="zh-CN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999340" y="1720398"/>
            <a:ext cx="1341891" cy="1351148"/>
            <a:chOff x="5188770" y="2336983"/>
            <a:chExt cx="1341891" cy="1351148"/>
          </a:xfrm>
        </p:grpSpPr>
        <p:grpSp>
          <p:nvGrpSpPr>
            <p:cNvPr id="31" name="组合 30"/>
            <p:cNvGrpSpPr/>
            <p:nvPr/>
          </p:nvGrpSpPr>
          <p:grpSpPr>
            <a:xfrm flipV="1">
              <a:off x="5188770" y="2336983"/>
              <a:ext cx="1341891" cy="1351148"/>
              <a:chOff x="3420609" y="2342470"/>
              <a:chExt cx="2383516" cy="2399959"/>
            </a:xfrm>
          </p:grpSpPr>
          <p:sp>
            <p:nvSpPr>
              <p:cNvPr id="32" name="饼形 31"/>
              <p:cNvSpPr/>
              <p:nvPr/>
            </p:nvSpPr>
            <p:spPr>
              <a:xfrm>
                <a:off x="3420609" y="2359136"/>
                <a:ext cx="2383292" cy="2383293"/>
              </a:xfrm>
              <a:prstGeom prst="pie">
                <a:avLst>
                  <a:gd name="adj1" fmla="val 0"/>
                  <a:gd name="adj2" fmla="val 10735662"/>
                </a:avLst>
              </a:prstGeom>
              <a:solidFill>
                <a:srgbClr val="E74E3E"/>
              </a:solidFill>
              <a:ln w="28575">
                <a:solidFill>
                  <a:srgbClr val="E74E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饼形 32"/>
              <p:cNvSpPr/>
              <p:nvPr/>
            </p:nvSpPr>
            <p:spPr>
              <a:xfrm flipV="1">
                <a:off x="3420833" y="2342470"/>
                <a:ext cx="2383292" cy="2383292"/>
              </a:xfrm>
              <a:prstGeom prst="pie">
                <a:avLst>
                  <a:gd name="adj1" fmla="val 0"/>
                  <a:gd name="adj2" fmla="val 10860741"/>
                </a:avLst>
              </a:prstGeom>
              <a:noFill/>
              <a:ln w="28575">
                <a:solidFill>
                  <a:srgbClr val="E74E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5453315" y="2583160"/>
              <a:ext cx="812800" cy="532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90</a:t>
              </a:r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分钟讲座</a:t>
              </a:r>
              <a:endPara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243686" y="3073930"/>
              <a:ext cx="1232058" cy="38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E74E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技能学习</a:t>
              </a:r>
              <a:endParaRPr lang="zh-CN" altLang="en-US" dirty="0">
                <a:solidFill>
                  <a:srgbClr val="E74E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5243924" y="3237871"/>
            <a:ext cx="852722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E74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endParaRPr lang="zh-CN" altLang="en-US" b="1" dirty="0" smtClean="0">
              <a:solidFill>
                <a:srgbClr val="E74E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4674213" y="3661776"/>
            <a:ext cx="1992145" cy="2856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CN" sz="20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每周三总馆</a:t>
            </a:r>
            <a:r>
              <a:rPr lang="en-US" altLang="zh-CN" sz="20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楼电子阅览室；</a:t>
            </a:r>
            <a:endParaRPr lang="zh-CN" altLang="en-US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/>
            <a:r>
              <a:rPr lang="en-US" altLang="zh-CN" sz="20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18:30</a:t>
            </a:r>
            <a:r>
              <a:rPr lang="zh-CN" altLang="en-US" sz="20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开讲；</a:t>
            </a:r>
            <a:endParaRPr lang="zh-CN" altLang="en-US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/>
            <a:r>
              <a:rPr lang="zh-CN" altLang="en-US" sz="20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主题围绕</a:t>
            </a:r>
            <a:r>
              <a:rPr lang="en-US" altLang="zh-CN" sz="20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</a:t>
            </a:r>
            <a:r>
              <a:rPr lang="zh-CN" altLang="en-US" sz="20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软件、论文资料查找、论文写作等一系列实用技能展开；</a:t>
            </a:r>
            <a:endParaRPr lang="zh-CN" altLang="en-US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/>
            <a:endParaRPr lang="zh-CN" altLang="en-US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7195911" y="1721033"/>
            <a:ext cx="1341891" cy="1351148"/>
            <a:chOff x="7100407" y="2336983"/>
            <a:chExt cx="1341891" cy="1351148"/>
          </a:xfrm>
        </p:grpSpPr>
        <p:grpSp>
          <p:nvGrpSpPr>
            <p:cNvPr id="28" name="组合 27"/>
            <p:cNvGrpSpPr/>
            <p:nvPr/>
          </p:nvGrpSpPr>
          <p:grpSpPr>
            <a:xfrm>
              <a:off x="7100407" y="2336983"/>
              <a:ext cx="1341891" cy="1351148"/>
              <a:chOff x="3420609" y="2342470"/>
              <a:chExt cx="2383516" cy="2399959"/>
            </a:xfrm>
          </p:grpSpPr>
          <p:sp>
            <p:nvSpPr>
              <p:cNvPr id="29" name="饼形 28"/>
              <p:cNvSpPr/>
              <p:nvPr/>
            </p:nvSpPr>
            <p:spPr>
              <a:xfrm>
                <a:off x="3420609" y="2359137"/>
                <a:ext cx="2383292" cy="2383292"/>
              </a:xfrm>
              <a:prstGeom prst="pie">
                <a:avLst>
                  <a:gd name="adj1" fmla="val 0"/>
                  <a:gd name="adj2" fmla="val 10735662"/>
                </a:avLst>
              </a:prstGeom>
              <a:solidFill>
                <a:srgbClr val="E74E3E"/>
              </a:solidFill>
              <a:ln w="28575">
                <a:solidFill>
                  <a:srgbClr val="E74E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饼形 29"/>
              <p:cNvSpPr/>
              <p:nvPr/>
            </p:nvSpPr>
            <p:spPr>
              <a:xfrm flipV="1">
                <a:off x="3420833" y="2342470"/>
                <a:ext cx="2383292" cy="2383292"/>
              </a:xfrm>
              <a:prstGeom prst="pie">
                <a:avLst>
                  <a:gd name="adj1" fmla="val 0"/>
                  <a:gd name="adj2" fmla="val 10860741"/>
                </a:avLst>
              </a:prstGeom>
              <a:noFill/>
              <a:ln w="28575">
                <a:solidFill>
                  <a:srgbClr val="E74E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7364952" y="3094274"/>
              <a:ext cx="812800" cy="38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FLLC</a:t>
              </a:r>
              <a:endParaRPr lang="zh-HK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155323" y="2567436"/>
              <a:ext cx="1232058" cy="384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HK" dirty="0">
                  <a:solidFill>
                    <a:srgbClr val="E74E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外语学习</a:t>
              </a:r>
              <a:endParaRPr lang="zh-HK" altLang="en-US" dirty="0">
                <a:solidFill>
                  <a:srgbClr val="E74E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7440495" y="3225806"/>
            <a:ext cx="852722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b="1" dirty="0" smtClean="0">
                <a:solidFill>
                  <a:srgbClr val="E74E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endParaRPr lang="zh-CN" b="1" dirty="0">
              <a:solidFill>
                <a:srgbClr val="E74E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870784" y="3661141"/>
            <a:ext cx="1992145" cy="1637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CN" altLang="en-US" sz="20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外语系写作课堂；</a:t>
            </a:r>
            <a:endParaRPr lang="zh-CN" altLang="en-US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algn="just"/>
            <a:r>
              <a:rPr lang="zh-HK" altLang="zh-HK" sz="20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外教口语角</a:t>
            </a:r>
            <a:r>
              <a:rPr lang="zh-CN" altLang="zh-HK" sz="20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zh-HK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/>
            <a:r>
              <a:rPr lang="zh-HK" altLang="zh-HK" sz="20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真人图书馆</a:t>
            </a:r>
            <a:r>
              <a:rPr lang="zh-CN" altLang="zh-HK" sz="20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zh-HK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/>
            <a:r>
              <a:rPr lang="zh-HK" altLang="zh-HK" sz="20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IOWA留学生互动交流</a:t>
            </a:r>
            <a:r>
              <a:rPr lang="zh-CN" altLang="zh-HK" sz="20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zh-HK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5715"/>
            <a:ext cx="9144000" cy="557154"/>
          </a:xfrm>
          <a:prstGeom prst="rect">
            <a:avLst/>
          </a:prstGeom>
          <a:solidFill>
            <a:srgbClr val="E86262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HK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0" y="5715"/>
            <a:ext cx="3027680" cy="6134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图书馆特色服务</a:t>
            </a:r>
            <a:endParaRPr lang="zh-CN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557154"/>
          </a:xfrm>
          <a:prstGeom prst="rect">
            <a:avLst/>
          </a:prstGeom>
          <a:solidFill>
            <a:srgbClr val="E86262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0500" y="0"/>
            <a:ext cx="1402080" cy="6134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微服务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微信二维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" y="687070"/>
            <a:ext cx="3297555" cy="32975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88055" y="937895"/>
            <a:ext cx="5465445" cy="19462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关注武昌首义学院图书馆微信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获取最新资讯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图书推荐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答疑解惑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680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0388">
            <a:off x="7431088" y="4724400"/>
            <a:ext cx="15240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2873375" y="4872355"/>
            <a:ext cx="429260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加我为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好友：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2543878500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46275" y="2705726"/>
            <a:ext cx="5451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我们毕业啦</a:t>
            </a:r>
            <a:endParaRPr lang="en-US" altLang="zh-CN" sz="72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其实是答辩的标题地方</a:t>
            </a:r>
            <a:endParaRPr lang="en-US" altLang="zh-CN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15875" y="-9525"/>
            <a:ext cx="9176385" cy="6870700"/>
          </a:xfrm>
          <a:prstGeom prst="rect">
            <a:avLst/>
          </a:prstGeom>
          <a:solidFill>
            <a:srgbClr val="E86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644140" y="2834640"/>
            <a:ext cx="3855720" cy="11887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72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谢谢大家</a:t>
            </a:r>
            <a:endParaRPr lang="zh-CN" altLang="en-US" sz="7200" b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46275" y="2705726"/>
            <a:ext cx="5451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我们毕业啦</a:t>
            </a:r>
            <a:endParaRPr lang="en-US" altLang="zh-CN" sz="72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其实是答辩的标题地方</a:t>
            </a:r>
            <a:endParaRPr lang="en-US" altLang="zh-CN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15875" y="-635"/>
            <a:ext cx="9176385" cy="6859905"/>
          </a:xfrm>
          <a:prstGeom prst="rect">
            <a:avLst/>
          </a:prstGeom>
          <a:solidFill>
            <a:srgbClr val="E86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31520" y="4857750"/>
            <a:ext cx="309880" cy="6788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94275" y="2411730"/>
            <a:ext cx="3561715" cy="16275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纸质图书的查询与获取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4667092" y="1735296"/>
            <a:ext cx="0" cy="3386138"/>
          </a:xfrm>
          <a:prstGeom prst="line">
            <a:avLst/>
          </a:prstGeom>
          <a:ln>
            <a:solidFill>
              <a:srgbClr val="0174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340485" y="2853690"/>
            <a:ext cx="2214880" cy="7435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557154"/>
          </a:xfrm>
          <a:prstGeom prst="rect">
            <a:avLst/>
          </a:prstGeom>
          <a:solidFill>
            <a:srgbClr val="E86262"/>
          </a:solidFill>
          <a:ln>
            <a:solidFill>
              <a:srgbClr val="E86262"/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HK" altLang="en-US"/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991235"/>
            <a:ext cx="7904480" cy="47237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0500" y="0"/>
            <a:ext cx="2214880" cy="6134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图书馆总馆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57154"/>
          </a:xfrm>
          <a:prstGeom prst="rect">
            <a:avLst/>
          </a:prstGeom>
          <a:solidFill>
            <a:srgbClr val="E86262"/>
          </a:solidFill>
          <a:ln>
            <a:solidFill>
              <a:srgbClr val="E86262"/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HK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0500" y="0"/>
            <a:ext cx="3027680" cy="6134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图书馆中区分馆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770" y="784225"/>
            <a:ext cx="7847330" cy="589534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57154"/>
          </a:xfrm>
          <a:prstGeom prst="rect">
            <a:avLst/>
          </a:prstGeom>
          <a:solidFill>
            <a:srgbClr val="E86262"/>
          </a:solidFill>
          <a:ln>
            <a:solidFill>
              <a:srgbClr val="E86262"/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HK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0500" y="0"/>
            <a:ext cx="2621280" cy="6134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自主学习中心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QQ截图201609201535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80" y="948055"/>
            <a:ext cx="7914005" cy="496189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57154"/>
          </a:xfrm>
          <a:prstGeom prst="rect">
            <a:avLst/>
          </a:prstGeom>
          <a:solidFill>
            <a:srgbClr val="E86262"/>
          </a:solidFill>
          <a:ln>
            <a:solidFill>
              <a:srgbClr val="E86262"/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HK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0500" y="0"/>
            <a:ext cx="3027680" cy="6134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图书馆南区分馆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南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910" y="1044575"/>
            <a:ext cx="7790180" cy="455231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557154"/>
          </a:xfrm>
          <a:prstGeom prst="rect">
            <a:avLst/>
          </a:prstGeom>
          <a:solidFill>
            <a:srgbClr val="E86262"/>
          </a:solidFill>
          <a:ln>
            <a:solidFill>
              <a:srgbClr val="E86262"/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" name="图片 4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800" y="800100"/>
            <a:ext cx="7837805" cy="54952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0"/>
            <a:ext cx="1808480" cy="6134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查找图书</a:t>
            </a:r>
            <a:endParaRPr lang="zh-CN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557154"/>
          </a:xfrm>
          <a:prstGeom prst="rect">
            <a:avLst/>
          </a:prstGeom>
          <a:solidFill>
            <a:srgbClr val="E86262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0500" y="0"/>
            <a:ext cx="1808480" cy="6134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找书步骤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13410"/>
            <a:ext cx="8999855" cy="5028565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225" y="1620520"/>
            <a:ext cx="7634605" cy="525081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410"/>
            <a:ext cx="8084820" cy="5418455"/>
          </a:xfrm>
          <a:prstGeom prst="rect">
            <a:avLst/>
          </a:prstGeom>
        </p:spPr>
      </p:pic>
      <p:pic>
        <p:nvPicPr>
          <p:cNvPr id="8" name="图片 7" descr="4_副本"/>
          <p:cNvPicPr>
            <a:picLocks noChangeAspect="1"/>
          </p:cNvPicPr>
          <p:nvPr/>
        </p:nvPicPr>
        <p:blipFill>
          <a:blip r:embed="rId4"/>
          <a:srcRect l="4199" t="9269" r="1536" b="9469"/>
          <a:stretch>
            <a:fillRect/>
          </a:stretch>
        </p:blipFill>
        <p:spPr>
          <a:xfrm>
            <a:off x="-25400" y="925830"/>
            <a:ext cx="9195435" cy="5945505"/>
          </a:xfrm>
          <a:prstGeom prst="rect">
            <a:avLst/>
          </a:prstGeom>
        </p:spPr>
      </p:pic>
      <p:pic>
        <p:nvPicPr>
          <p:cNvPr id="9" name="图片 8" descr="IMG_4241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940" y="2169160"/>
            <a:ext cx="6830060" cy="460121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lang="en-US" altLang="zh-HK" b="1" dirty="0" smtClean="0">
            <a:solidFill>
              <a:srgbClr val="E74E3E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1166</Words>
  <Application>WPS 演示</Application>
  <PresentationFormat>全屏显示(4:3)</PresentationFormat>
  <Paragraphs>213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Calibri Light</vt:lpstr>
      <vt:lpstr>PMingLiU</vt:lpstr>
      <vt:lpstr>MingLiU-ExtB</vt:lpstr>
      <vt:lpstr>PMingLiU</vt:lpstr>
      <vt:lpstr>PMingLiU</vt:lpstr>
      <vt:lpstr>PMingLiU</vt:lpstr>
      <vt:lpstr>Office 主题</vt:lpstr>
      <vt:lpstr>3_Office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Administrator</cp:lastModifiedBy>
  <cp:revision>146</cp:revision>
  <dcterms:created xsi:type="dcterms:W3CDTF">2015-02-19T23:46:00Z</dcterms:created>
  <dcterms:modified xsi:type="dcterms:W3CDTF">2016-09-21T07:07:51Z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