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8"/>
  </p:notesMasterIdLst>
  <p:handoutMasterIdLst>
    <p:handoutMasterId r:id="rId49"/>
  </p:handoutMasterIdLst>
  <p:sldIdLst>
    <p:sldId id="256" r:id="rId3"/>
    <p:sldId id="257" r:id="rId4"/>
    <p:sldId id="293" r:id="rId5"/>
    <p:sldId id="258" r:id="rId6"/>
    <p:sldId id="266" r:id="rId7"/>
    <p:sldId id="269" r:id="rId8"/>
    <p:sldId id="273" r:id="rId9"/>
    <p:sldId id="272" r:id="rId10"/>
    <p:sldId id="271" r:id="rId11"/>
    <p:sldId id="270" r:id="rId12"/>
    <p:sldId id="265" r:id="rId13"/>
    <p:sldId id="268" r:id="rId14"/>
    <p:sldId id="267" r:id="rId15"/>
    <p:sldId id="294" r:id="rId16"/>
    <p:sldId id="261" r:id="rId17"/>
    <p:sldId id="282" r:id="rId18"/>
    <p:sldId id="264" r:id="rId19"/>
    <p:sldId id="301" r:id="rId20"/>
    <p:sldId id="276" r:id="rId21"/>
    <p:sldId id="278" r:id="rId22"/>
    <p:sldId id="277" r:id="rId23"/>
    <p:sldId id="280" r:id="rId24"/>
    <p:sldId id="279" r:id="rId25"/>
    <p:sldId id="281" r:id="rId26"/>
    <p:sldId id="263" r:id="rId27"/>
    <p:sldId id="299" r:id="rId28"/>
    <p:sldId id="298" r:id="rId29"/>
    <p:sldId id="300" r:id="rId30"/>
    <p:sldId id="274" r:id="rId31"/>
    <p:sldId id="295" r:id="rId32"/>
    <p:sldId id="287" r:id="rId33"/>
    <p:sldId id="283" r:id="rId34"/>
    <p:sldId id="285" r:id="rId35"/>
    <p:sldId id="284" r:id="rId36"/>
    <p:sldId id="291" r:id="rId37"/>
    <p:sldId id="290" r:id="rId38"/>
    <p:sldId id="289" r:id="rId39"/>
    <p:sldId id="288" r:id="rId40"/>
    <p:sldId id="296" r:id="rId41"/>
    <p:sldId id="262" r:id="rId42"/>
    <p:sldId id="292" r:id="rId43"/>
    <p:sldId id="260" r:id="rId44"/>
    <p:sldId id="275" r:id="rId45"/>
    <p:sldId id="297" r:id="rId46"/>
    <p:sldId id="259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2DC"/>
    <a:srgbClr val="E78A48"/>
    <a:srgbClr val="EB8B4F"/>
    <a:srgbClr val="D67C46"/>
    <a:srgbClr val="E88F4B"/>
    <a:srgbClr val="F69C53"/>
    <a:srgbClr val="EF9452"/>
    <a:srgbClr val="E98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4E0BE-401B-4964-9988-94367742DDAA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77207-8DD7-427E-A32A-4E4716B71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506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BF5CC-8B5D-4D2F-B616-663FC2594AB5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5671A-3B84-4BC3-9AE9-58561FDA56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0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5671A-3B84-4BC3-9AE9-58561FDA56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75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2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8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26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384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0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78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70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2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796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9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4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516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72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60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96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9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52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1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96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91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71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7A8C-7708-4429-AB97-FA60164E045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5A497-900D-4379-B06B-5416E3535C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1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67446-2CD3-4CBF-A813-8FF514E16FF8}" type="datetimeFigureOut">
              <a:rPr lang="zh-CN" altLang="en-US" smtClean="0"/>
              <a:t>2017/9/2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2F943-4C12-476F-98E5-929C82DB1F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3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ilas.lib.wsyu.edu.cn/NTRdrBookRetrInfo.aspx?BookRecno=15167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ilas.lib.wsyu.edu.cn/NTRdrBookRetrInfo.aspx?BookRecno=15167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1005841" y="1613354"/>
            <a:ext cx="8858595" cy="25237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馆藏文献“查找借还”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              </a:t>
            </a:r>
            <a:b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en-US" altLang="zh-CN" sz="5400" b="1" dirty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&amp;</a:t>
            </a:r>
            <a:r>
              <a:rPr lang="zh-CN" altLang="en-US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教学参考书利用</a:t>
            </a:r>
            <a:r>
              <a:rPr lang="en-US" altLang="zh-CN" sz="5400" b="1" dirty="0" smtClean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                                        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Picture 3" descr="DSC02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5" y="4012373"/>
            <a:ext cx="3516746" cy="2735897"/>
          </a:xfrm>
          <a:prstGeom prst="rect">
            <a:avLst/>
          </a:prstGeom>
          <a:noFill/>
          <a:ln w="38100">
            <a:solidFill>
              <a:srgbClr val="D67C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SC02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27" y="4012373"/>
            <a:ext cx="3601918" cy="2735897"/>
          </a:xfrm>
          <a:prstGeom prst="rect">
            <a:avLst/>
          </a:prstGeom>
          <a:noFill/>
          <a:ln w="38100">
            <a:solidFill>
              <a:srgbClr val="EB8B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02" y="4012373"/>
            <a:ext cx="3867637" cy="2735897"/>
          </a:xfrm>
          <a:prstGeom prst="rect">
            <a:avLst/>
          </a:prstGeom>
          <a:noFill/>
          <a:ln w="38100">
            <a:solidFill>
              <a:srgbClr val="E78A4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938327" y="3288145"/>
            <a:ext cx="161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李春媚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2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馆藏地点及功能（南区分馆）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21045" y="1752471"/>
            <a:ext cx="5667010" cy="4811671"/>
            <a:chOff x="11000" y="1711855"/>
            <a:chExt cx="4455844" cy="36187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" y="1711855"/>
              <a:ext cx="4455844" cy="3618738"/>
            </a:xfrm>
            <a:prstGeom prst="rect">
              <a:avLst/>
            </a:prstGeom>
          </p:spPr>
        </p:pic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208018" y="1863136"/>
              <a:ext cx="3619017" cy="347207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0" dirty="0" smtClean="0">
                  <a:solidFill>
                    <a:schemeClr val="tx1"/>
                  </a:solidFill>
                </a:rPr>
                <a:t>南区分馆“时光胶囊”</a:t>
              </a:r>
              <a:r>
                <a:rPr lang="zh-CN" altLang="en-US" sz="2400" b="0" dirty="0">
                  <a:solidFill>
                    <a:schemeClr val="tx1"/>
                  </a:solidFill>
                </a:rPr>
                <a:t>咖啡吧</a:t>
              </a: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6117750" y="1752471"/>
            <a:ext cx="6007194" cy="4811671"/>
            <a:chOff x="2714423" y="1977533"/>
            <a:chExt cx="6429375" cy="4876800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423" y="1977533"/>
              <a:ext cx="6429375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2912861" y="2190258"/>
              <a:ext cx="3598332" cy="467914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0" dirty="0">
                  <a:solidFill>
                    <a:schemeClr val="tx1"/>
                  </a:solidFill>
                </a:rPr>
                <a:t>南区分馆四人卡座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2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馆藏文献分布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1.4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0" y="1736793"/>
            <a:ext cx="12174296" cy="5081848"/>
            <a:chOff x="91529" y="1711855"/>
            <a:chExt cx="12174296" cy="5081848"/>
          </a:xfrm>
        </p:grpSpPr>
        <p:grpSp>
          <p:nvGrpSpPr>
            <p:cNvPr id="13" name="组合 12"/>
            <p:cNvGrpSpPr/>
            <p:nvPr/>
          </p:nvGrpSpPr>
          <p:grpSpPr>
            <a:xfrm>
              <a:off x="91529" y="1711855"/>
              <a:ext cx="12174296" cy="5081848"/>
              <a:chOff x="0" y="1671425"/>
              <a:chExt cx="10915164" cy="339339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71425"/>
                <a:ext cx="5429250" cy="3381375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250" y="1978532"/>
                <a:ext cx="5485914" cy="2351937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199" y="4288535"/>
                <a:ext cx="5504965" cy="776284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250" y="1671425"/>
                <a:ext cx="5485914" cy="330125"/>
              </a:xfrm>
              <a:prstGeom prst="rect">
                <a:avLst/>
              </a:prstGeom>
              <a:ln w="38100">
                <a:noFill/>
              </a:ln>
            </p:spPr>
          </p:pic>
        </p:grpSp>
        <p:cxnSp>
          <p:nvCxnSpPr>
            <p:cNvPr id="15" name="直接连接符 14"/>
            <p:cNvCxnSpPr/>
            <p:nvPr/>
          </p:nvCxnSpPr>
          <p:spPr>
            <a:xfrm>
              <a:off x="12265825" y="1711855"/>
              <a:ext cx="0" cy="5063849"/>
            </a:xfrm>
            <a:prstGeom prst="line">
              <a:avLst/>
            </a:prstGeom>
            <a:ln w="28575">
              <a:solidFill>
                <a:srgbClr val="1EA2DC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椭圆 16"/>
          <p:cNvSpPr/>
          <p:nvPr/>
        </p:nvSpPr>
        <p:spPr>
          <a:xfrm>
            <a:off x="6137844" y="5787237"/>
            <a:ext cx="848172" cy="850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2296" y="3891398"/>
            <a:ext cx="864108" cy="850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37844" y="3677083"/>
            <a:ext cx="848172" cy="850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文献分类：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大类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1.5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599524" y="1841284"/>
            <a:ext cx="7577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五个部类</a:t>
            </a:r>
            <a:r>
              <a:rPr lang="zh-CN" altLang="en-US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：马列</a:t>
            </a:r>
            <a:r>
              <a:rPr lang="zh-CN" altLang="en-US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毛邓；哲学；社会科学；自然科学；综合性</a:t>
            </a:r>
            <a:r>
              <a:rPr lang="zh-CN" altLang="en-US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</a:t>
            </a:r>
            <a:endParaRPr lang="en-US" altLang="zh-CN" b="1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个大类（一级类目）</a:t>
            </a:r>
            <a:r>
              <a:rPr lang="zh-CN" altLang="en-US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，如下：</a:t>
            </a:r>
            <a:endParaRPr lang="en-US" altLang="zh-CN" b="1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en-US" altLang="zh-CN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en-US" altLang="zh-CN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zh-CN" alt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463"/>
            <a:ext cx="2599524" cy="35112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68" y="2156161"/>
            <a:ext cx="2600217" cy="4628687"/>
          </a:xfrm>
          <a:prstGeom prst="rect">
            <a:avLst/>
          </a:prstGeom>
        </p:spPr>
      </p:pic>
      <p:sp>
        <p:nvSpPr>
          <p:cNvPr id="14" name="左大括号 13"/>
          <p:cNvSpPr/>
          <p:nvPr/>
        </p:nvSpPr>
        <p:spPr>
          <a:xfrm>
            <a:off x="8979408" y="2337970"/>
            <a:ext cx="594360" cy="4363368"/>
          </a:xfrm>
          <a:prstGeom prst="leftBrace">
            <a:avLst>
              <a:gd name="adj1" fmla="val 8333"/>
              <a:gd name="adj2" fmla="val 63412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24" y="2806100"/>
            <a:ext cx="6514286" cy="3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6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文献排架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1.6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5" descr="IMG_20130614_10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463"/>
            <a:ext cx="8641933" cy="486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805672" y="1795463"/>
            <a:ext cx="35295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图书按“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索书号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”排架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索书号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分类号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种次号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（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H315/12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分类号依据中图分类法，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种次号为该类到馆次序；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图书先按分类，再按到馆次序排架；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排架原则：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从左往右，自上而下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00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67" y="3696160"/>
            <a:ext cx="6105525" cy="110490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4447974" y="3942957"/>
            <a:ext cx="469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馆藏图书“查找借还”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432616" y="2367443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274674" y="3850529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432616" y="5560544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8" y="1956800"/>
            <a:ext cx="1425277" cy="3158722"/>
          </a:xfrm>
        </p:spPr>
      </p:pic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“查”（检索）文献：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5078" y="5226538"/>
            <a:ext cx="261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方式一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：各分馆提供的馆藏书目检索机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61" y="1691640"/>
            <a:ext cx="5303561" cy="4289376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787696" y="3059480"/>
            <a:ext cx="953559" cy="354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88" y="1691640"/>
            <a:ext cx="2477978" cy="440529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712061" y="6064144"/>
            <a:ext cx="537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方式二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：图书馆主页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馆藏书目检索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88220" y="6096935"/>
            <a:ext cx="386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方式三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：（手机）移动图书馆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馆藏查询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23102" y="4809745"/>
            <a:ext cx="953559" cy="539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7" grpId="0"/>
      <p:bldP spid="28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“查”（检索）文献：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9" y="1865376"/>
            <a:ext cx="7927870" cy="497626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9" name="椭圆 18"/>
          <p:cNvSpPr/>
          <p:nvPr/>
        </p:nvSpPr>
        <p:spPr>
          <a:xfrm>
            <a:off x="7423393" y="2497836"/>
            <a:ext cx="1228366" cy="694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835908" y="3879483"/>
            <a:ext cx="630936" cy="1618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76547" y="2734056"/>
            <a:ext cx="953559" cy="917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37606" y="1968013"/>
            <a:ext cx="282617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注意三点：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一般检索时，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检索条件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的选择；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：特色检索、分类检索、新书检索、联合检索；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登录“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我的图书馆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”，进行续借、预约、查借阅历史、进行荐购、修改个人资料；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06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“查”文献的一般检索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6" y="4274649"/>
            <a:ext cx="3626525" cy="11630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710230"/>
            <a:ext cx="3343399" cy="115641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716143" y="2434288"/>
            <a:ext cx="57357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比较：</a:t>
            </a:r>
            <a:endParaRPr lang="en-US" altLang="zh-CN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按“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任意词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”检索“红楼梦”为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402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按“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书名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”检索“红楼梦”为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309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AFB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4"/>
              </a:rPr>
              <a:t>  </a:t>
            </a:r>
            <a:r>
              <a:rPr kumimoji="0" lang="zh-CN" altLang="zh-CN" sz="76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</a:t>
            </a: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                         </a:t>
            </a:r>
            <a:endParaRPr kumimoji="0" lang="zh-CN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A1973B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4"/>
              </a:rPr>
              <a:t>刘心武“红学”之疑</a:t>
            </a:r>
            <a:endParaRPr kumimoji="0" lang="zh-CN" altLang="zh-CN" sz="1000" b="1" i="0" u="none" strike="noStrike" cap="none" normalizeH="0" baseline="0" smtClean="0">
              <a:ln>
                <a:noFill/>
              </a:ln>
              <a:solidFill>
                <a:srgbClr val="A1973B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900" b="0" i="0" u="none" strike="noStrike" cap="none" normalizeH="0" baseline="0" smtClean="0">
              <a:ln>
                <a:noFill/>
              </a:ln>
              <a:solidFill>
                <a:srgbClr val="5993B8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6" name="Picture 2" descr="http://img7.doubanio.com/spic/s64835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723900"/>
            <a:ext cx="8572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3982620" y="3139585"/>
            <a:ext cx="2659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“任意词”为条件）                  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以“书名”为条件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38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“查”文献的一般检索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6" y="2001705"/>
            <a:ext cx="6359988" cy="340156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椭圆 14"/>
          <p:cNvSpPr/>
          <p:nvPr/>
        </p:nvSpPr>
        <p:spPr>
          <a:xfrm>
            <a:off x="2638460" y="2443111"/>
            <a:ext cx="1024128" cy="466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720756" y="4206517"/>
            <a:ext cx="1024128" cy="466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36" y="2049905"/>
            <a:ext cx="3233083" cy="127203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04397" y="3427967"/>
            <a:ext cx="4824699" cy="243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启发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任意词查出一系列结果后，可以尝试按“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分类号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”进行检索，可以找到同类图书例：用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I207.411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分类号检索，可得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红学史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和贾宝玉对话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AFB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4"/>
              </a:rPr>
              <a:t>  </a:t>
            </a:r>
            <a:r>
              <a:rPr kumimoji="0" lang="zh-CN" altLang="zh-CN" sz="76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</a:t>
            </a:r>
            <a:r>
              <a:rPr kumimoji="0" lang="zh-CN" altLang="zh-CN" sz="900" b="0" i="0" u="none" strike="noStrike" cap="none" normalizeH="0" baseline="0" smtClean="0">
                <a:ln>
                  <a:noFill/>
                </a:ln>
                <a:solidFill>
                  <a:srgbClr val="5993B8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                         </a:t>
            </a:r>
            <a:endParaRPr kumimoji="0" lang="zh-CN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A1973B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4"/>
              </a:rPr>
              <a:t>刘心武“红学”之疑</a:t>
            </a:r>
            <a:endParaRPr kumimoji="0" lang="zh-CN" altLang="zh-CN" sz="1000" b="1" i="0" u="none" strike="noStrike" cap="none" normalizeH="0" baseline="0" smtClean="0">
              <a:ln>
                <a:noFill/>
              </a:ln>
              <a:solidFill>
                <a:srgbClr val="A1973B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900" b="0" i="0" u="none" strike="noStrike" cap="none" normalizeH="0" baseline="0" smtClean="0">
              <a:ln>
                <a:noFill/>
              </a:ln>
              <a:solidFill>
                <a:srgbClr val="5993B8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6" name="Picture 2" descr="http://img7.doubanio.com/spic/s64835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723900"/>
            <a:ext cx="8572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7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80290" y="1671425"/>
            <a:ext cx="6314286" cy="5329908"/>
            <a:chOff x="480290" y="1671425"/>
            <a:chExt cx="6314286" cy="532990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8" y="5506095"/>
              <a:ext cx="6114286" cy="149523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70" y="4471043"/>
              <a:ext cx="6209524" cy="115517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90" y="1671425"/>
              <a:ext cx="6314286" cy="2760616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缩小检索范围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66928" y="2258497"/>
            <a:ext cx="800216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578381" y="3130420"/>
            <a:ext cx="800216" cy="24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32670" y="4789867"/>
            <a:ext cx="803819" cy="13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566928" y="5836507"/>
            <a:ext cx="811669" cy="13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115694" y="3027680"/>
            <a:ext cx="4673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缩小检索范围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的四个筛选项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文献类型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出版社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出版年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3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" y="1704668"/>
            <a:ext cx="2466975" cy="1419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414397" y="2331868"/>
            <a:ext cx="6317749" cy="1104900"/>
            <a:chOff x="2414397" y="2331868"/>
            <a:chExt cx="6317749" cy="11049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397" y="2331868"/>
              <a:ext cx="6105525" cy="1104900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4580770" y="2526127"/>
              <a:ext cx="4151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馆藏文献介绍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432616" y="2367443"/>
              <a:ext cx="9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01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20509" y="3172458"/>
            <a:ext cx="6780509" cy="1104900"/>
            <a:chOff x="2520509" y="3172458"/>
            <a:chExt cx="6780509" cy="11049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509" y="3172458"/>
              <a:ext cx="6105525" cy="110490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4605916" y="3419255"/>
              <a:ext cx="4695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馆藏图书“查找借还”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432616" y="3326827"/>
              <a:ext cx="9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02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29839" y="4277358"/>
            <a:ext cx="6202307" cy="1104900"/>
            <a:chOff x="2529839" y="4277358"/>
            <a:chExt cx="6202307" cy="110490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839" y="4277358"/>
              <a:ext cx="6105525" cy="110490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4580770" y="4541668"/>
              <a:ext cx="4151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教学参考书利用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32616" y="4399956"/>
              <a:ext cx="9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03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529839" y="5382258"/>
            <a:ext cx="6227453" cy="1104900"/>
            <a:chOff x="2529839" y="5382258"/>
            <a:chExt cx="6227453" cy="110490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839" y="5382258"/>
              <a:ext cx="6105525" cy="110490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4605916" y="5611542"/>
              <a:ext cx="4151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资源服务及其它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432616" y="5560544"/>
              <a:ext cx="9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</a:rPr>
                <a:t>04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0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670"/>
            <a:ext cx="4276436" cy="4123809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文献详细信息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042416" y="3775346"/>
            <a:ext cx="1024128" cy="466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368515" y="1711856"/>
            <a:ext cx="7244522" cy="4141810"/>
            <a:chOff x="4580952" y="1711855"/>
            <a:chExt cx="7244522" cy="414181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952" y="1711855"/>
              <a:ext cx="7244520" cy="3121286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952" y="3927906"/>
              <a:ext cx="7244522" cy="192575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</p:grpSp>
      <p:sp>
        <p:nvSpPr>
          <p:cNvPr id="12" name="矩形 11"/>
          <p:cNvSpPr/>
          <p:nvPr/>
        </p:nvSpPr>
        <p:spPr>
          <a:xfrm>
            <a:off x="6142180" y="3927906"/>
            <a:ext cx="5470855" cy="192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42180" y="1802996"/>
            <a:ext cx="5369255" cy="1226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118311" y="3047529"/>
            <a:ext cx="458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一看目录信息：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、作者、出版社、出版时间、分类号、索书号、内容介绍等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98643" y="6005313"/>
            <a:ext cx="560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二看馆藏信息：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我馆有几本，在什么地点，是否借出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，已借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出的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可预约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7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“查”文献的多种检索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37" y="1711855"/>
            <a:ext cx="5901129" cy="50940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3" y="1711855"/>
            <a:ext cx="5342857" cy="19523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69760" y="1911926"/>
            <a:ext cx="1145311" cy="1071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812617" y="1911925"/>
            <a:ext cx="5835649" cy="517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3964" y="4258892"/>
            <a:ext cx="5266846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除系统默认的一般检索以外，还有：分类号检索、高级检索、新书检索、热门检索、责任者检索、丛书检索、排行榜检索、联合检索；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8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1" y="1671426"/>
            <a:ext cx="5766446" cy="47478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“查”文献的多种检索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79210" y="1711854"/>
            <a:ext cx="918654" cy="350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79210" y="2723541"/>
            <a:ext cx="1780498" cy="3789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87" y="1833473"/>
            <a:ext cx="5588322" cy="389773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109527" y="1887344"/>
            <a:ext cx="748146" cy="350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266519" y="2797127"/>
            <a:ext cx="3133626" cy="343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084944" y="6308436"/>
            <a:ext cx="879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举例一：分类号检索                              举例二：新书检索（通报号显示）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02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855"/>
            <a:ext cx="6647619" cy="15142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登录“我的图书馆”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151327" y="2741051"/>
            <a:ext cx="1496292" cy="350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4" y="3226141"/>
            <a:ext cx="6371429" cy="252380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6639" y="5972843"/>
            <a:ext cx="1176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提示：登录用户名（读者证号）及初始密码是一卡通手机号；登录成功后，可查借阅史，可续借，可荐购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3" y="1740426"/>
            <a:ext cx="4552381" cy="400952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098269" y="2313683"/>
            <a:ext cx="1851767" cy="3570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书架上“找”文献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2.2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5" y="1716283"/>
            <a:ext cx="5520643" cy="18853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" y="1671425"/>
            <a:ext cx="5400000" cy="36190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5" y="3693584"/>
            <a:ext cx="5533420" cy="21605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46449" y="5843393"/>
            <a:ext cx="1058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“找”文献：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根据“查”的结果，到相应分馆，看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楼层导览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，找到相应书架（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侧面架标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），根据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索书号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及排架规则找到文献。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55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“借”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15142" y="2320174"/>
            <a:ext cx="11240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在三个分馆均可办理“借”文献的手续；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办理“借”文献两种方式：自助借还机办理、人工办理；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成功借到文献需满足：合法用户（有借书证或办理手机一卡通）、有借阅权限；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虚尾箭头 6"/>
          <p:cNvSpPr/>
          <p:nvPr/>
        </p:nvSpPr>
        <p:spPr>
          <a:xfrm>
            <a:off x="9077128" y="4899537"/>
            <a:ext cx="2911671" cy="103447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374908" y="5232108"/>
            <a:ext cx="261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自助借还设备使用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5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“借阅证”办理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2.4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06088" y="1596042"/>
            <a:ext cx="103825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借阅证类型：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类借阅证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：校园一卡通手机卡，适用于新入校教工和学生；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类借阅证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：图书馆借阅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卡，适用不办理一卡通手机的在校教工和学生，教工凭人事编号学生凭学生证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申请办理借阅证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，缴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一寸彩色近照和制卡费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元，三个工作日后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领取；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类借阅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图书馆借阅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卡，适用于当年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毕业留校考研的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学生；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办证、补办及挂失的地点及时间：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、校园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一卡通服务中心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办理借阅证（手机卡）的挂失、更换、丢失补办手续</a:t>
            </a: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周一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至周五，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9:00----18:00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（手机卡办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卡及补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卡）</a:t>
            </a: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周一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至周五，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9:00----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20:00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周六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至周日，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13:00----20:00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（手机卡挂失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、图书馆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中区分馆二楼办证处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办理借阅证（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卡）的更换、丢失后的补办手续</a:t>
            </a: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周一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至周五，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8:00----16:00</a:t>
            </a: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1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“借”文献的权限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2.5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" y="2108598"/>
            <a:ext cx="10567098" cy="40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“借”文献注意事项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2.5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914400" y="2111677"/>
            <a:ext cx="104241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</a:t>
            </a:r>
            <a:r>
              <a:rPr lang="zh-CN" altLang="en-US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、所借文献必须按期归还，过期按每天</a:t>
            </a:r>
            <a:r>
              <a:rPr lang="en-US" altLang="zh-CN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</a:t>
            </a:r>
            <a:r>
              <a: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元交滞纳金。</a:t>
            </a:r>
            <a:endParaRPr lang="en-US" altLang="zh-CN" sz="20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、遗失赔偿：图书遗失原则上要求赔偿同版新书（可自行购买或请图书馆老师代购），若无法买到原书，按书原价的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2-10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倍赔款（复本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本及以上，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倍赔款；复本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5-7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倍赔款；复本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倍赔款，复本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倍赔款；复本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倍赔款）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、损坏赔偿：图书还回时若有明显损坏，视情节轻重作赔偿处理。若污损严重不能继续使用，需购买原书赔偿，或参照遗失赔偿倍率赔款。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04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借书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的常见问题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2.6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09601" y="2087419"/>
            <a:ext cx="92659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借的书快到期了还没看完，想接着看怎么办？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想借的书都已经借出去了怎么办？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借的书丢了怎么办？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借书证丢了怎么办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想借的书图书馆没有怎么办？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61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90" y="3454087"/>
            <a:ext cx="6105525" cy="11049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771963" y="3648346"/>
            <a:ext cx="41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馆藏文献介绍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623809" y="3489662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23809" y="4449046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32616" y="4399956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432616" y="5560544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43" y="3612340"/>
            <a:ext cx="6105525" cy="11049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713774" y="3876650"/>
            <a:ext cx="41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教学参考书利用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565620" y="3734938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34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51560" y="1004879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教学参考书系统简介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99"/>
          <p:cNvSpPr txBox="1">
            <a:spLocks noChangeArrowheads="1"/>
          </p:cNvSpPr>
          <p:nvPr/>
        </p:nvSpPr>
        <p:spPr bwMode="auto">
          <a:xfrm>
            <a:off x="699389" y="2908173"/>
            <a:ext cx="10181971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04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4663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为更好地支撑学校的教学工作，2016年3月图书馆联合信息中心开发了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《教学参考书系统》。  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663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设置了学院→专业→课程→教学参考书逐一展开的树形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目录。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663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同学们利用这个目录可以方便地了解到自己所学的专业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课程老师指定的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参考书有哪些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，通过系统提供的“纸本借阅”和“在线阅读”两种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方式获取教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参信息。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3336544" y="2077085"/>
            <a:ext cx="853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教学参考书系统简介</a:t>
            </a:r>
          </a:p>
        </p:txBody>
      </p:sp>
    </p:spTree>
    <p:extLst>
      <p:ext uri="{BB962C8B-B14F-4D97-AF65-F5344CB8AC3E}">
        <p14:creationId xmlns:p14="http://schemas.microsoft.com/office/powerpoint/2010/main" val="1073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3" y="1782981"/>
            <a:ext cx="4326922" cy="29737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3028" y="3512945"/>
            <a:ext cx="1069300" cy="350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53" y="1671425"/>
            <a:ext cx="8409247" cy="51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教学参考书系统页面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5" descr="C:\Documents and Settings\Administrator\桌面\1.p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46" y="1671425"/>
            <a:ext cx="8890000" cy="51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7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教学参考书系统结构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3.4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92" y="1914244"/>
            <a:ext cx="8600000" cy="4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教学参考书纸本馆藏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3.5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5" descr="C:\Documents and Settings\Administrator\桌面\1.p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" y="1711855"/>
            <a:ext cx="36703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2834640" y="3830210"/>
            <a:ext cx="859536" cy="3851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C:\Documents and Settings\Administrator\桌面\1.p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6" y="1691640"/>
            <a:ext cx="6410325" cy="5166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右箭头 1"/>
          <p:cNvSpPr/>
          <p:nvPr/>
        </p:nvSpPr>
        <p:spPr>
          <a:xfrm>
            <a:off x="3924427" y="4022797"/>
            <a:ext cx="711581" cy="466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0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教学参考书纸本馆藏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3.5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915019" y="3086799"/>
            <a:ext cx="32769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地点：总馆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302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参阅览室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借期：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天；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76" y="1691640"/>
            <a:ext cx="3942857" cy="52285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" y="1691640"/>
            <a:ext cx="4457143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教学参考书电子全文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3.6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5" descr="C:\Documents and Settings\Administrator\桌面\1.p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" y="1691640"/>
            <a:ext cx="4051300" cy="51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2350008" y="3900860"/>
            <a:ext cx="859536" cy="3851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" descr="C:\Documents and Settings\Owner\Application Data\Tencent\Users\452930271\QQ\WinTemp\RichOle\}([470%K`OR8M}K$@4070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44" y="2569947"/>
            <a:ext cx="376732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Administrator\桌面\1.p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28" y="1889415"/>
            <a:ext cx="423367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9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教学参考书系统浏览器选择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3.7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908747" y="1716283"/>
            <a:ext cx="6759765" cy="5022845"/>
            <a:chOff x="665163" y="1036638"/>
            <a:chExt cx="7789862" cy="5597525"/>
          </a:xfrm>
        </p:grpSpPr>
        <p:pic>
          <p:nvPicPr>
            <p:cNvPr id="9" name="Picture 1" descr="C:\Documents and Settings\Owner\Application Data\Tencent\Users\452930271\QQ\WinTemp\RichOle\A`E)J1%7]8W~(QD3TF`V_E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63" y="5154613"/>
              <a:ext cx="7789862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Documents and Settings\Owner\Application Data\Tencent\Users\452930271\QQ\WinTemp\RichOle\M8P{0KIZVLJCR63V4XV5WX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63" y="1036638"/>
              <a:ext cx="7789862" cy="393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04" y="3619960"/>
            <a:ext cx="6105525" cy="11049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713981" y="3849244"/>
            <a:ext cx="41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资源服务及其它</a:t>
            </a:r>
            <a:endParaRPr lang="zh-CN" altLang="en-US" sz="36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540681" y="3798246"/>
            <a:ext cx="93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04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648" y="1985454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类型：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图书、期刊（杂志）、报纸、光盘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文种：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中文、英文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数量：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中文图书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余种，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133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万余册；外文原版图书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余册；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中文期刊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余种；外文原版刊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种；报纸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余种；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随书光盘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余套；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馆藏文献数量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2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用好图书馆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4.1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668018" y="2229313"/>
            <a:ext cx="8763000" cy="3633787"/>
            <a:chOff x="323528" y="1628800"/>
            <a:chExt cx="8763260" cy="3635006"/>
          </a:xfrm>
        </p:grpSpPr>
        <p:pic>
          <p:nvPicPr>
            <p:cNvPr id="9" name="圆角矩形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628800"/>
              <a:ext cx="8763260" cy="363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"/>
            <p:cNvSpPr txBox="1"/>
            <p:nvPr/>
          </p:nvSpPr>
          <p:spPr>
            <a:xfrm>
              <a:off x="828368" y="1867005"/>
              <a:ext cx="7272554" cy="5224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“</a:t>
              </a: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90</a:t>
              </a: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  <a:sym typeface="Arial" pitchFamily="34" charset="0"/>
                </a:rPr>
                <a:t>分钟专题讲座”             （每周三晚）</a:t>
              </a:r>
              <a:endParaRPr lang="zh-CN" altLang="en-US" sz="2800" dirty="0"/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861707" y="2395819"/>
              <a:ext cx="7815494" cy="524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“信息检索与利用”选修课 （</a:t>
              </a: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2</a:t>
              </a: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学分</a:t>
              </a: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/32</a:t>
              </a: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课时）</a:t>
              </a:r>
              <a:endParaRPr lang="zh-CN" altLang="en-US" sz="2800" dirty="0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861707" y="2953219"/>
              <a:ext cx="7526560" cy="524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“图书馆读书月”                 （每年</a:t>
              </a: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4</a:t>
              </a: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月份）</a:t>
              </a:r>
              <a:endPara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新魏" pitchFamily="2" charset="-122"/>
              </a:endParaRP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861706" y="3482828"/>
              <a:ext cx="7526560" cy="5224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“图书馆咨询服务月”         （每年</a:t>
              </a: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10</a:t>
              </a:r>
              <a:r>
                <a:rPr lang="zh-CN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月份）</a:t>
              </a:r>
              <a:endPara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新魏" pitchFamily="2" charset="-122"/>
              </a:endParaRP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831543" y="4020377"/>
              <a:ext cx="7526561" cy="5224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“同读一本书”</a:t>
              </a:r>
              <a:endParaRPr lang="en-US" altLang="zh-CN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新魏" pitchFamily="2" charset="-122"/>
              </a:endParaRPr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861707" y="4560308"/>
              <a:ext cx="7528148" cy="524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新魏" pitchFamily="2" charset="-122"/>
                </a:rPr>
                <a:t>          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7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精彩图书馆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4.2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79" y="1700784"/>
            <a:ext cx="8697443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互动图书馆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4.3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内容占位符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" y="2203322"/>
            <a:ext cx="11222182" cy="38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下期更精彩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2648" y="2335757"/>
            <a:ext cx="1125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日（周三）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18:30 :  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爱移动，爱阅读</a:t>
            </a:r>
            <a:endParaRPr lang="en-US" altLang="zh-CN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（周三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18:30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考试资源介绍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4.4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140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98" y="2501524"/>
            <a:ext cx="1238250" cy="1838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28" y="2261061"/>
            <a:ext cx="2298734" cy="21613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4" y="4687513"/>
            <a:ext cx="4352925" cy="112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8" y="2467406"/>
            <a:ext cx="4573047" cy="341800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961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421379"/>
            <a:ext cx="10515600" cy="11887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谢谢聆听</a:t>
            </a:r>
            <a:endParaRPr lang="zh-CN" altLang="en-US" sz="72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74" y="4315968"/>
            <a:ext cx="3422108" cy="22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1.2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3" descr="DSC02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1180"/>
            <a:ext cx="3873760" cy="25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C02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55" y="3731180"/>
            <a:ext cx="4017512" cy="25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62" y="3740180"/>
            <a:ext cx="3772929" cy="25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591056" y="1722638"/>
            <a:ext cx="94274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书刊阅览                自助借书               自助还书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图书预约                图书续借               座位预约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自助打印                自助复印               自助扫描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场地预约                图书荐购               图书捐赠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09" y="1813154"/>
            <a:ext cx="371429" cy="16095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38" y="1813154"/>
            <a:ext cx="371429" cy="160952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11935" y="6273225"/>
            <a:ext cx="174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总馆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1287" y="6254948"/>
            <a:ext cx="262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中区分馆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999588" y="6273224"/>
            <a:ext cx="2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南区分馆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62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馆藏地点及功能（总馆）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0" y="1898512"/>
            <a:ext cx="5934457" cy="4747379"/>
            <a:chOff x="0" y="1898512"/>
            <a:chExt cx="5934457" cy="4747379"/>
          </a:xfrm>
        </p:grpSpPr>
        <p:pic>
          <p:nvPicPr>
            <p:cNvPr id="9" name="Picture 7" descr="F:\1、2012'2013'学年度工作记录\Z、照片\20120902 新生教育补照\DSC0012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8512"/>
              <a:ext cx="5934457" cy="395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1014983" y="6061116"/>
              <a:ext cx="3904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总馆普通阅览室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81928" y="1898512"/>
            <a:ext cx="5910072" cy="4747379"/>
            <a:chOff x="6281928" y="1898512"/>
            <a:chExt cx="5910072" cy="4747379"/>
          </a:xfrm>
        </p:grpSpPr>
        <p:pic>
          <p:nvPicPr>
            <p:cNvPr id="10" name="Picture 3" descr="IMG_20130624_1547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928" y="1898512"/>
              <a:ext cx="5910072" cy="39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7891272" y="6061116"/>
              <a:ext cx="3904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总馆电子阅览室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07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馆藏地点及功能（总馆）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2002536"/>
            <a:ext cx="8132064" cy="40862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370331" y="2066545"/>
            <a:ext cx="4800599" cy="3816827"/>
            <a:chOff x="-370331" y="2066545"/>
            <a:chExt cx="4800599" cy="3816827"/>
          </a:xfrm>
        </p:grpSpPr>
        <p:pic>
          <p:nvPicPr>
            <p:cNvPr id="7" name="Picture 7" descr="F:\1、2012'2013'学年度工作记录\Z、照片\20120902 新生教育补照\DSC001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6545"/>
              <a:ext cx="4306824" cy="30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/>
            <p:cNvSpPr txBox="1"/>
            <p:nvPr/>
          </p:nvSpPr>
          <p:spPr>
            <a:xfrm>
              <a:off x="-370331" y="5298597"/>
              <a:ext cx="4800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总馆外语学习共享空间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1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馆藏地点及功能（中区分馆）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694" y="1918026"/>
            <a:ext cx="5852160" cy="4832018"/>
            <a:chOff x="53694" y="1918026"/>
            <a:chExt cx="5852160" cy="4832018"/>
          </a:xfrm>
        </p:grpSpPr>
        <p:pic>
          <p:nvPicPr>
            <p:cNvPr id="9" name="Picture 6" descr="F:\接收待处理文件\新建文件夹\DSC0011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87" y="1918026"/>
              <a:ext cx="5658967" cy="424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1"/>
            <p:cNvSpPr txBox="1"/>
            <p:nvPr/>
          </p:nvSpPr>
          <p:spPr>
            <a:xfrm>
              <a:off x="53694" y="6165269"/>
              <a:ext cx="5852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中区分馆门禁、诚信还书箱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65342" y="1918026"/>
            <a:ext cx="7022945" cy="4832018"/>
            <a:chOff x="6165342" y="1918026"/>
            <a:chExt cx="7022945" cy="4832018"/>
          </a:xfrm>
        </p:grpSpPr>
        <p:pic>
          <p:nvPicPr>
            <p:cNvPr id="11" name="Picture 4" descr="E:\F、工作、软件\2、2011'2012'学年一卡通工作记录\Z、照片\通道机刷卡\DSC0013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342" y="1918026"/>
              <a:ext cx="5774436" cy="423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7336127" y="6165269"/>
              <a:ext cx="5852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中区分馆借还处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9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2416" y="1047523"/>
            <a:ext cx="684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馆藏地点及功能（南区分馆）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0" y="512064"/>
            <a:ext cx="1197864" cy="11795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025094"/>
            <a:ext cx="113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1.3</a:t>
            </a:r>
            <a:endParaRPr lang="zh-CN" altLang="en-US" sz="3600" dirty="0"/>
          </a:p>
        </p:txBody>
      </p:sp>
      <p:cxnSp>
        <p:nvCxnSpPr>
          <p:cNvPr id="8" name="直接连接符 7"/>
          <p:cNvCxnSpPr>
            <a:stCxn id="5" idx="2"/>
          </p:cNvCxnSpPr>
          <p:nvPr/>
        </p:nvCxnSpPr>
        <p:spPr>
          <a:xfrm>
            <a:off x="0" y="1691640"/>
            <a:ext cx="11978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27127" y="1711857"/>
            <a:ext cx="6097738" cy="4469488"/>
            <a:chOff x="2339752" y="1580623"/>
            <a:chExt cx="6653783" cy="453969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580623"/>
              <a:ext cx="6581775" cy="453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655552" y="4772269"/>
              <a:ext cx="1337055" cy="719005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0" dirty="0" smtClean="0">
                  <a:solidFill>
                    <a:schemeClr val="tx1"/>
                  </a:solidFill>
                </a:rPr>
                <a:t>自助选座</a:t>
              </a:r>
              <a:endParaRPr lang="en-US" altLang="zh-CN" sz="2000" b="0" dirty="0" smtClean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0" dirty="0" smtClean="0">
                  <a:solidFill>
                    <a:schemeClr val="tx1"/>
                  </a:solidFill>
                </a:rPr>
                <a:t>系统</a:t>
              </a:r>
              <a:endParaRPr lang="zh-CN" altLang="en-US" sz="2000" b="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2372722" y="4772269"/>
              <a:ext cx="1453408" cy="719005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0" dirty="0">
                  <a:solidFill>
                    <a:schemeClr val="tx1"/>
                  </a:solidFill>
                </a:rPr>
                <a:t>电子书</a:t>
              </a:r>
              <a:r>
                <a:rPr lang="zh-CN" altLang="en-US" sz="2000" b="0" dirty="0" smtClean="0">
                  <a:solidFill>
                    <a:schemeClr val="tx1"/>
                  </a:solidFill>
                </a:rPr>
                <a:t>借阅机</a:t>
              </a:r>
              <a:endParaRPr lang="zh-CN" altLang="en-US" sz="2000" b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7121327" y="3259715"/>
              <a:ext cx="1872208" cy="400110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0" dirty="0">
                  <a:solidFill>
                    <a:schemeClr val="tx1"/>
                  </a:solidFill>
                </a:rPr>
                <a:t>自助“打复扫”</a:t>
              </a: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6250741" y="1720371"/>
            <a:ext cx="5864801" cy="4469489"/>
            <a:chOff x="1408111" y="2023237"/>
            <a:chExt cx="6591300" cy="480060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11" y="2023237"/>
              <a:ext cx="6591300" cy="480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2074779" y="5488248"/>
              <a:ext cx="1782134" cy="408014"/>
            </a:xfrm>
            <a:prstGeom prst="rect">
              <a:avLst/>
            </a:prstGeom>
            <a:solidFill>
              <a:srgbClr val="D7E4BD">
                <a:alpha val="7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A50021"/>
                </a:buClr>
                <a:buSzPct val="100000"/>
                <a:buFont typeface="Wingdings" panose="05000000000000000000" pitchFamily="2" charset="2"/>
                <a:buChar char="v"/>
                <a:defRPr sz="3600" b="1">
                  <a:solidFill>
                    <a:srgbClr val="A50021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panose="05000000000000000000" pitchFamily="2" charset="2"/>
                <a:buChar char="Ø"/>
                <a:defRPr sz="3200" b="1">
                  <a:solidFill>
                    <a:srgbClr val="000099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Font typeface="Wingdings" panose="05000000000000000000" pitchFamily="2" charset="2"/>
                <a:buChar char="n"/>
                <a:defRPr sz="2800" b="1">
                  <a:solidFill>
                    <a:srgbClr val="0955BD"/>
                  </a:solidFill>
                  <a:latin typeface="Arial" panose="020B0604020202020204" pitchFamily="34" charset="0"/>
                  <a:ea typeface="华文新魏" panose="0201080004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000" b="0" dirty="0">
                  <a:solidFill>
                    <a:schemeClr val="tx1"/>
                  </a:solidFill>
                </a:rPr>
                <a:t>自助借还机</a:t>
              </a:r>
            </a:p>
          </p:txBody>
        </p:sp>
      </p:grp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0725912" y="4987795"/>
            <a:ext cx="1429744" cy="707886"/>
          </a:xfrm>
          <a:prstGeom prst="rect">
            <a:avLst/>
          </a:prstGeom>
          <a:solidFill>
            <a:srgbClr val="D7E4BD">
              <a:alpha val="7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v"/>
              <a:defRPr sz="3600" b="1">
                <a:solidFill>
                  <a:srgbClr val="A5002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100000"/>
              <a:buFont typeface="Wingdings" panose="05000000000000000000" pitchFamily="2" charset="2"/>
              <a:buChar char="Ø"/>
              <a:defRPr sz="3200" b="1">
                <a:solidFill>
                  <a:srgbClr val="000099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Font typeface="Wingdings" panose="05000000000000000000" pitchFamily="2" charset="2"/>
              <a:buChar char="n"/>
              <a:defRPr sz="2800" b="1">
                <a:solidFill>
                  <a:srgbClr val="0955BD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0" dirty="0" smtClean="0">
                <a:solidFill>
                  <a:schemeClr val="tx1"/>
                </a:solidFill>
              </a:rPr>
              <a:t>综合信息服务平台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91759" y="6207862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南区分馆自助设备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250484" y="2591780"/>
            <a:ext cx="1258630" cy="707886"/>
          </a:xfrm>
          <a:prstGeom prst="rect">
            <a:avLst/>
          </a:prstGeom>
          <a:solidFill>
            <a:srgbClr val="D7E4BD">
              <a:alpha val="7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v"/>
              <a:defRPr sz="3600" b="1">
                <a:solidFill>
                  <a:srgbClr val="A50021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99"/>
              </a:buClr>
              <a:buSzPct val="100000"/>
              <a:buFont typeface="Wingdings" panose="05000000000000000000" pitchFamily="2" charset="2"/>
              <a:buChar char="Ø"/>
              <a:defRPr sz="3200" b="1">
                <a:solidFill>
                  <a:srgbClr val="000099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Font typeface="Wingdings" panose="05000000000000000000" pitchFamily="2" charset="2"/>
              <a:buChar char="n"/>
              <a:defRPr sz="2800" b="1">
                <a:solidFill>
                  <a:srgbClr val="0955BD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0" dirty="0" smtClean="0">
                <a:solidFill>
                  <a:schemeClr val="tx1"/>
                </a:solidFill>
              </a:rPr>
              <a:t>馆藏书目检索机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1461</Words>
  <Application>Microsoft Office PowerPoint</Application>
  <PresentationFormat>宽屏</PresentationFormat>
  <Paragraphs>224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Simsun</vt:lpstr>
      <vt:lpstr>华文隶书</vt:lpstr>
      <vt:lpstr>华文新魏</vt:lpstr>
      <vt:lpstr>宋体</vt:lpstr>
      <vt:lpstr>微软雅黑</vt:lpstr>
      <vt:lpstr>Arial</vt:lpstr>
      <vt:lpstr>Arial</vt:lpstr>
      <vt:lpstr>Calibri</vt:lpstr>
      <vt:lpstr>Calibri Light</vt:lpstr>
      <vt:lpstr>Wingdings</vt:lpstr>
      <vt:lpstr>Office 主题</vt:lpstr>
      <vt:lpstr>自定义设计方案</vt:lpstr>
      <vt:lpstr>馆藏文献“查找借还”                                                          &amp;教学参考书利用                                   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Yanhai Gao</dc:creator>
  <cp:lastModifiedBy>Yanhai Gao</cp:lastModifiedBy>
  <cp:revision>204</cp:revision>
  <dcterms:created xsi:type="dcterms:W3CDTF">2017-08-18T06:13:48Z</dcterms:created>
  <dcterms:modified xsi:type="dcterms:W3CDTF">2017-09-02T13:54:56Z</dcterms:modified>
</cp:coreProperties>
</file>