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5" r:id="rId3"/>
    <p:sldMasterId id="2147483698" r:id="rId4"/>
    <p:sldMasterId id="2147483713" r:id="rId5"/>
  </p:sldMasterIdLst>
  <p:notesMasterIdLst>
    <p:notesMasterId r:id="rId62"/>
  </p:notesMasterIdLst>
  <p:sldIdLst>
    <p:sldId id="256" r:id="rId6"/>
    <p:sldId id="262" r:id="rId7"/>
    <p:sldId id="293" r:id="rId8"/>
    <p:sldId id="566" r:id="rId9"/>
    <p:sldId id="395" r:id="rId10"/>
    <p:sldId id="396" r:id="rId11"/>
    <p:sldId id="567" r:id="rId12"/>
    <p:sldId id="568" r:id="rId13"/>
    <p:sldId id="569" r:id="rId14"/>
    <p:sldId id="570" r:id="rId15"/>
    <p:sldId id="710" r:id="rId16"/>
    <p:sldId id="711" r:id="rId17"/>
    <p:sldId id="713" r:id="rId18"/>
    <p:sldId id="572" r:id="rId19"/>
    <p:sldId id="573" r:id="rId20"/>
    <p:sldId id="574" r:id="rId21"/>
    <p:sldId id="575" r:id="rId22"/>
    <p:sldId id="576" r:id="rId23"/>
    <p:sldId id="612" r:id="rId24"/>
    <p:sldId id="607" r:id="rId25"/>
    <p:sldId id="608" r:id="rId26"/>
    <p:sldId id="609" r:id="rId27"/>
    <p:sldId id="610" r:id="rId28"/>
    <p:sldId id="611" r:id="rId29"/>
    <p:sldId id="613" r:id="rId30"/>
    <p:sldId id="577" r:id="rId31"/>
    <p:sldId id="578" r:id="rId32"/>
    <p:sldId id="579" r:id="rId33"/>
    <p:sldId id="580" r:id="rId34"/>
    <p:sldId id="581" r:id="rId35"/>
    <p:sldId id="582" r:id="rId36"/>
    <p:sldId id="583" r:id="rId37"/>
    <p:sldId id="584" r:id="rId38"/>
    <p:sldId id="585" r:id="rId39"/>
    <p:sldId id="586" r:id="rId40"/>
    <p:sldId id="587" r:id="rId41"/>
    <p:sldId id="588" r:id="rId42"/>
    <p:sldId id="589" r:id="rId43"/>
    <p:sldId id="590" r:id="rId44"/>
    <p:sldId id="591" r:id="rId45"/>
    <p:sldId id="592" r:id="rId46"/>
    <p:sldId id="593" r:id="rId47"/>
    <p:sldId id="594" r:id="rId48"/>
    <p:sldId id="595" r:id="rId49"/>
    <p:sldId id="596" r:id="rId50"/>
    <p:sldId id="597" r:id="rId51"/>
    <p:sldId id="598" r:id="rId52"/>
    <p:sldId id="599" r:id="rId53"/>
    <p:sldId id="600" r:id="rId54"/>
    <p:sldId id="601" r:id="rId55"/>
    <p:sldId id="602" r:id="rId56"/>
    <p:sldId id="603" r:id="rId57"/>
    <p:sldId id="604" r:id="rId58"/>
    <p:sldId id="605" r:id="rId59"/>
    <p:sldId id="606" r:id="rId60"/>
    <p:sldId id="665" r:id="rId6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86">
          <p15:clr>
            <a:srgbClr val="A4A3A4"/>
          </p15:clr>
        </p15:guide>
        <p15:guide id="2" pos="38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477"/>
    <a:srgbClr val="1664EB"/>
    <a:srgbClr val="1564E7"/>
    <a:srgbClr val="445469"/>
    <a:srgbClr val="767171"/>
    <a:srgbClr val="51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46" autoAdjust="0"/>
  </p:normalViewPr>
  <p:slideViewPr>
    <p:cSldViewPr snapToGrid="0" showGuides="1">
      <p:cViewPr varScale="1">
        <p:scale>
          <a:sx n="80" d="100"/>
          <a:sy n="80" d="100"/>
        </p:scale>
        <p:origin x="-90" y="-360"/>
      </p:cViewPr>
      <p:guideLst>
        <p:guide orient="horz" pos="2086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B4F39-8F35-4FAD-A4B8-AEE22E2C4969}" type="datetimeFigureOut">
              <a:rPr lang="zh-CN" altLang="en-US" smtClean="0"/>
              <a:t>2017-12-14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87A81-BE60-4037-B5A7-F4255CD7A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18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87A81-BE60-4037-B5A7-F4255CD7A36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数据库检索模块提供文献检索、知识元检索和引文检索三个入口。</a:t>
            </a:r>
          </a:p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）文献检索：中国知网收录的各类型全文文献资源，提供跨库（多选）、单库（单选）检索方式，满足不同检索需要。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）知识元检索：中国知网通过碎片化处理和数据挖掘技术，提供精准的知识元检索。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）引文检索：从参考文献检索出发，完整展现学术论文的引证关系。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也许你会疑惑，新版检索出来的结果会比旧版的少，那么这是为什么？其实在新的检索系统中，知网使用了智能分词与自然语言处理的技术，检索出来的结果中，相关度较小的将会被排除在外。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87A81-BE60-4037-B5A7-F4255CD7A36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90241-FFE5-471B-95E6-9CAECCB2AF7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527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87A81-BE60-4037-B5A7-F4255CD7A36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091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90241-FFE5-471B-95E6-9CAECCB2AF7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758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幻灯片图像占位符 1">
            <a:extLst>
              <a:ext uri="{FF2B5EF4-FFF2-40B4-BE49-F238E27FC236}">
                <a16:creationId xmlns:a16="http://schemas.microsoft.com/office/drawing/2014/main" xmlns="" id="{8AA1F9EA-C645-4AF3-A93D-1057DFB82C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</p:spPr>
      </p:sp>
      <p:sp>
        <p:nvSpPr>
          <p:cNvPr id="95235" name="备注占位符 2">
            <a:extLst>
              <a:ext uri="{FF2B5EF4-FFF2-40B4-BE49-F238E27FC236}">
                <a16:creationId xmlns:a16="http://schemas.microsoft.com/office/drawing/2014/main" xmlns="" id="{780E9328-2FBC-4D4B-B857-4A0EFD1D0C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95236" name="灯片编号占位符 3">
            <a:extLst>
              <a:ext uri="{FF2B5EF4-FFF2-40B4-BE49-F238E27FC236}">
                <a16:creationId xmlns:a16="http://schemas.microsoft.com/office/drawing/2014/main" xmlns="" id="{4FA36040-C1AB-4101-889C-4E053ED1B5D1}"/>
              </a:ext>
            </a:extLst>
          </p:cNvPr>
          <p:cNvSpPr>
            <a:spLocks noGrp="1" noChangeArrowheads="1"/>
          </p:cNvSpPr>
          <p:nvPr>
            <p:ph type="sldNum" sz="quarter" idx="39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7EA96F-9C25-4BEF-A096-5C716B538327}" type="slidenum">
              <a:rPr kumimoji="0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28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1">
            <a:extLst>
              <a:ext uri="{FF2B5EF4-FFF2-40B4-BE49-F238E27FC236}">
                <a16:creationId xmlns:a16="http://schemas.microsoft.com/office/drawing/2014/main" xmlns="" id="{CA30537B-8CBB-4B85-9348-3DFBD0D52A2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409575" y="754063"/>
            <a:ext cx="5854700" cy="3294062"/>
          </a:xfrm>
        </p:spPr>
      </p:sp>
      <p:sp>
        <p:nvSpPr>
          <p:cNvPr id="99331" name="文本占位符 2">
            <a:extLst>
              <a:ext uri="{FF2B5EF4-FFF2-40B4-BE49-F238E27FC236}">
                <a16:creationId xmlns:a16="http://schemas.microsoft.com/office/drawing/2014/main" xmlns="" id="{6501E175-4C27-4BDF-A66F-2F9441FDAD3A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156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幻灯片图像占位符 1">
            <a:extLst>
              <a:ext uri="{FF2B5EF4-FFF2-40B4-BE49-F238E27FC236}">
                <a16:creationId xmlns:a16="http://schemas.microsoft.com/office/drawing/2014/main" xmlns="" id="{E19CEB52-B8A8-4148-AE3C-2EDCC62E97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</p:spPr>
      </p:sp>
      <p:sp>
        <p:nvSpPr>
          <p:cNvPr id="119811" name="文本占位符 2">
            <a:extLst>
              <a:ext uri="{FF2B5EF4-FFF2-40B4-BE49-F238E27FC236}">
                <a16:creationId xmlns:a16="http://schemas.microsoft.com/office/drawing/2014/main" xmlns="" id="{2F2C1304-42E8-4642-9DCF-090616C1C16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003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/>
              <a:t>2017-12-14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/>
              <a:t>2017-12-14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/>
              <a:t>2017-12-14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/>
              <a:t>2017-12-14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79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1762027" y="3844498"/>
            <a:ext cx="5916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4" hasCustomPrompt="1"/>
          </p:nvPr>
        </p:nvSpPr>
        <p:spPr>
          <a:xfrm>
            <a:off x="1638299" y="1575775"/>
            <a:ext cx="804386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8800" b="1" dirty="0">
                <a:solidFill>
                  <a:schemeClr val="bg1"/>
                </a:solidFill>
                <a:cs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dirty="0"/>
              <a:t>2016</a:t>
            </a:r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5" hasCustomPrompt="1"/>
          </p:nvPr>
        </p:nvSpPr>
        <p:spPr>
          <a:xfrm>
            <a:off x="1635385" y="2934445"/>
            <a:ext cx="80438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4800" dirty="0">
                <a:solidFill>
                  <a:schemeClr val="bg1"/>
                </a:solidFill>
                <a:cs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800" dirty="0">
                <a:solidFill>
                  <a:schemeClr val="bg1"/>
                </a:solidFill>
                <a:cs typeface="+mn-ea"/>
                <a:sym typeface="+mn-lt"/>
              </a:rPr>
              <a:t>ANNUAL POWERPOINT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文本占位符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38299" y="3982720"/>
            <a:ext cx="8043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dirty="0">
                <a:solidFill>
                  <a:schemeClr val="bg1"/>
                </a:solidFill>
                <a:cs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IF YOU LIKE THIS POWERPOINT TEMPLATE,PLEASE FOCUS ON ME,YOU WILL GET BETTER.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3379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58388"/>
            <a:ext cx="3883479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altLang="zh-CN" sz="4400" b="1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zh-CN" altLang="en-US" sz="4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本占位符 11"/>
          <p:cNvSpPr>
            <a:spLocks noGrp="1"/>
          </p:cNvSpPr>
          <p:nvPr>
            <p:ph type="body" sz="quarter" idx="14" hasCustomPrompt="1"/>
          </p:nvPr>
        </p:nvSpPr>
        <p:spPr>
          <a:xfrm>
            <a:off x="1469377" y="2497689"/>
            <a:ext cx="80438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3200" dirty="0">
                <a:solidFill>
                  <a:schemeClr val="bg1"/>
                </a:solidFill>
                <a:cs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CLICK HERE TO ADD YOUR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文本占位符 11"/>
          <p:cNvSpPr>
            <a:spLocks noGrp="1"/>
          </p:cNvSpPr>
          <p:nvPr>
            <p:ph type="body" sz="quarter" idx="15" hasCustomPrompt="1"/>
          </p:nvPr>
        </p:nvSpPr>
        <p:spPr>
          <a:xfrm>
            <a:off x="1469377" y="3397714"/>
            <a:ext cx="80438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3200" dirty="0">
                <a:solidFill>
                  <a:schemeClr val="bg1"/>
                </a:solidFill>
                <a:cs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CLICK HERE TO ADD YOUR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占位符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69377" y="4297739"/>
            <a:ext cx="80438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3200" dirty="0">
                <a:solidFill>
                  <a:schemeClr val="bg1"/>
                </a:solidFill>
                <a:cs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CLICK HERE TO ADD YOUR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379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58388"/>
            <a:ext cx="3883479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altLang="zh-CN" sz="4400" b="1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zh-CN" altLang="en-US" sz="4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本占位符 11"/>
          <p:cNvSpPr>
            <a:spLocks noGrp="1"/>
          </p:cNvSpPr>
          <p:nvPr>
            <p:ph type="body" sz="quarter" idx="14" hasCustomPrompt="1"/>
          </p:nvPr>
        </p:nvSpPr>
        <p:spPr>
          <a:xfrm>
            <a:off x="1469377" y="2497689"/>
            <a:ext cx="80438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3200" dirty="0">
                <a:solidFill>
                  <a:schemeClr val="bg1"/>
                </a:solidFill>
                <a:cs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CLICK HERE TO ADD YOUR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文本占位符 11"/>
          <p:cNvSpPr>
            <a:spLocks noGrp="1"/>
          </p:cNvSpPr>
          <p:nvPr>
            <p:ph type="body" sz="quarter" idx="15" hasCustomPrompt="1"/>
          </p:nvPr>
        </p:nvSpPr>
        <p:spPr>
          <a:xfrm>
            <a:off x="1469377" y="3397714"/>
            <a:ext cx="80438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3200" dirty="0">
                <a:solidFill>
                  <a:schemeClr val="bg1"/>
                </a:solidFill>
                <a:cs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CLICK HERE TO ADD YOUR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占位符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69377" y="4297739"/>
            <a:ext cx="80438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3200" dirty="0">
                <a:solidFill>
                  <a:schemeClr val="bg1"/>
                </a:solidFill>
                <a:cs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CLICK HERE TO ADD YOUR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本占位符 11"/>
          <p:cNvSpPr>
            <a:spLocks noGrp="1"/>
          </p:cNvSpPr>
          <p:nvPr>
            <p:ph type="body" sz="quarter" idx="17" hasCustomPrompt="1"/>
          </p:nvPr>
        </p:nvSpPr>
        <p:spPr>
          <a:xfrm>
            <a:off x="1469377" y="5203854"/>
            <a:ext cx="80438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3200" dirty="0">
                <a:solidFill>
                  <a:schemeClr val="bg1"/>
                </a:solidFill>
                <a:cs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CLICK HERE TO ADD YOUR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3379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58388"/>
            <a:ext cx="3883479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altLang="zh-CN" sz="4400" b="1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zh-CN" altLang="en-US" sz="4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本占位符 11"/>
          <p:cNvSpPr>
            <a:spLocks noGrp="1"/>
          </p:cNvSpPr>
          <p:nvPr>
            <p:ph type="body" sz="quarter" idx="14" hasCustomPrompt="1"/>
          </p:nvPr>
        </p:nvSpPr>
        <p:spPr>
          <a:xfrm>
            <a:off x="1469377" y="2497689"/>
            <a:ext cx="80438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3200" dirty="0">
                <a:solidFill>
                  <a:schemeClr val="bg1"/>
                </a:solidFill>
                <a:cs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CLICK HERE TO ADD YOUR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文本占位符 11"/>
          <p:cNvSpPr>
            <a:spLocks noGrp="1"/>
          </p:cNvSpPr>
          <p:nvPr>
            <p:ph type="body" sz="quarter" idx="15" hasCustomPrompt="1"/>
          </p:nvPr>
        </p:nvSpPr>
        <p:spPr>
          <a:xfrm>
            <a:off x="1469377" y="3397714"/>
            <a:ext cx="80438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3200" dirty="0">
                <a:solidFill>
                  <a:schemeClr val="bg1"/>
                </a:solidFill>
                <a:cs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CLICK HERE TO ADD YOUR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占位符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69377" y="4297739"/>
            <a:ext cx="80438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3200" dirty="0">
                <a:solidFill>
                  <a:schemeClr val="bg1"/>
                </a:solidFill>
                <a:cs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CLICK HERE TO ADD YOUR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本占位符 11"/>
          <p:cNvSpPr>
            <a:spLocks noGrp="1"/>
          </p:cNvSpPr>
          <p:nvPr>
            <p:ph type="body" sz="quarter" idx="17" hasCustomPrompt="1"/>
          </p:nvPr>
        </p:nvSpPr>
        <p:spPr>
          <a:xfrm>
            <a:off x="1469377" y="5203854"/>
            <a:ext cx="80438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3200" dirty="0">
                <a:solidFill>
                  <a:schemeClr val="bg1"/>
                </a:solidFill>
                <a:cs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CLICK HERE TO ADD YOUR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69377" y="6109251"/>
            <a:ext cx="80438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3200" dirty="0">
                <a:solidFill>
                  <a:schemeClr val="bg1"/>
                </a:solidFill>
                <a:cs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CLICK HERE TO ADD YOUR TEXT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3379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0" name="直接连接符 9"/>
          <p:cNvCxnSpPr/>
          <p:nvPr userDrawn="1"/>
        </p:nvCxnSpPr>
        <p:spPr>
          <a:xfrm flipV="1">
            <a:off x="3093396" y="1634248"/>
            <a:ext cx="1128408" cy="42968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占位符 18"/>
          <p:cNvSpPr>
            <a:spLocks noGrp="1"/>
          </p:cNvSpPr>
          <p:nvPr>
            <p:ph type="body" sz="quarter" idx="10" hasCustomPrompt="1"/>
          </p:nvPr>
        </p:nvSpPr>
        <p:spPr>
          <a:xfrm>
            <a:off x="1037902" y="442570"/>
            <a:ext cx="2296933" cy="696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9600" dirty="0">
                <a:solidFill>
                  <a:schemeClr val="bg1"/>
                </a:solidFill>
                <a:cs typeface="+mn-ea"/>
              </a:defRPr>
            </a:lvl1pPr>
          </a:lstStyle>
          <a:p>
            <a:pPr marL="0" lvl="0" algn="ctr" defTabSz="913765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3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4559315" y="3074703"/>
            <a:ext cx="5855298" cy="155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dirty="0">
                <a:solidFill>
                  <a:schemeClr val="bg1"/>
                </a:solidFill>
                <a:cs typeface="+mn-ea"/>
              </a:defRPr>
            </a:lvl1pPr>
          </a:lstStyle>
          <a:p>
            <a:r>
              <a:rPr lang="en-US" altLang="zh-CN" sz="4800" dirty="0">
                <a:solidFill>
                  <a:schemeClr val="bg1"/>
                </a:solidFill>
                <a:cs typeface="+mn-ea"/>
                <a:sym typeface="+mn-lt"/>
              </a:rPr>
              <a:t>ANNUAL</a:t>
            </a:r>
          </a:p>
          <a:p>
            <a:r>
              <a:rPr lang="en-US" altLang="zh-CN" sz="4800" dirty="0">
                <a:solidFill>
                  <a:schemeClr val="bg1"/>
                </a:solidFill>
                <a:cs typeface="+mn-ea"/>
                <a:sym typeface="+mn-lt"/>
              </a:rPr>
              <a:t>POWERPOINT</a:t>
            </a:r>
            <a:endParaRPr lang="zh-CN" altLang="en-US" sz="4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文本占位符 18"/>
          <p:cNvSpPr>
            <a:spLocks noGrp="1"/>
          </p:cNvSpPr>
          <p:nvPr>
            <p:ph type="body" sz="quarter" idx="12" hasCustomPrompt="1"/>
          </p:nvPr>
        </p:nvSpPr>
        <p:spPr>
          <a:xfrm>
            <a:off x="4563905" y="4718493"/>
            <a:ext cx="5850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dirty="0">
                <a:solidFill>
                  <a:schemeClr val="bg1"/>
                </a:solidFill>
                <a:cs typeface="+mn-ea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IF YOU LIKE THIS POWERPOINT TEMPLATE,PLEASE FOCUS ON ME,YOU WILL GET BETTER.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765"/>
            <a:fld id="{563631D3-F9C1-4B5C-AD43-4FFF07E6ADA4}" type="datetimeFigureOut">
              <a:rPr lang="zh-CN" altLang="en-US" smtClean="0">
                <a:solidFill>
                  <a:prstClr val="black"/>
                </a:solidFill>
              </a:rPr>
              <a:t>2017-12-14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765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765"/>
            <a:fld id="{2D9C872D-7359-4785-AB00-5B52142584B5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914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0D18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857250"/>
            <a:ext cx="12192000" cy="6000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1290350" y="168528"/>
            <a:ext cx="961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32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CLICK HERE TO ADD YOUR TITLE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/>
              <a:t>2017-12-14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 userDrawn="1"/>
        </p:nvSpPr>
        <p:spPr>
          <a:xfrm>
            <a:off x="-24680" y="0"/>
            <a:ext cx="12216680" cy="1124744"/>
          </a:xfrm>
          <a:prstGeom prst="rect">
            <a:avLst/>
          </a:prstGeom>
          <a:solidFill>
            <a:srgbClr val="2051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1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459944" y="278936"/>
            <a:ext cx="864096" cy="1008063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sz="4800" b="1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63" name="文本占位符 6"/>
          <p:cNvSpPr>
            <a:spLocks noGrp="1"/>
          </p:cNvSpPr>
          <p:nvPr>
            <p:ph type="body" sz="quarter" idx="12" hasCustomPrompt="1"/>
          </p:nvPr>
        </p:nvSpPr>
        <p:spPr>
          <a:xfrm>
            <a:off x="1437592" y="348250"/>
            <a:ext cx="4586400" cy="4968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绪论引言</a:t>
            </a:r>
          </a:p>
        </p:txBody>
      </p:sp>
      <p:cxnSp>
        <p:nvCxnSpPr>
          <p:cNvPr id="64" name="直接连接符 63"/>
          <p:cNvCxnSpPr/>
          <p:nvPr userDrawn="1"/>
        </p:nvCxnSpPr>
        <p:spPr>
          <a:xfrm flipH="1">
            <a:off x="1102301" y="407372"/>
            <a:ext cx="307464" cy="4849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lIns="86694" tIns="43347" rIns="86694" bIns="4334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lIns="86694" tIns="43347" rIns="86694" bIns="4334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lIns="86694" tIns="43347" rIns="86694" bIns="43347"/>
          <a:lstStyle/>
          <a:p>
            <a:pPr defTabSz="913765"/>
            <a:fld id="{9AFA9D5F-5319-4FC0-8CC0-0821FF8653BE}" type="datetimeFigureOut">
              <a:rPr lang="zh-CN" altLang="en-US" smtClean="0">
                <a:solidFill>
                  <a:prstClr val="black"/>
                </a:solidFill>
              </a:rPr>
              <a:t>2017-12-14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lIns="86694" tIns="43347" rIns="86694" bIns="43347"/>
          <a:lstStyle/>
          <a:p>
            <a:pPr defTabSz="913765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lIns="86694" tIns="43347" rIns="86694" bIns="43347"/>
          <a:lstStyle/>
          <a:p>
            <a:pPr defTabSz="913765"/>
            <a:fld id="{516772E6-AD7B-4FEE-B61E-1CCFA8E7D1ED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0A16-0259-47F8-9593-418EB23853D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C571-CC98-407B-9284-28AFD26ECF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0A16-0259-47F8-9593-418EB23853D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C571-CC98-407B-9284-28AFD26ECF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0A16-0259-47F8-9593-418EB23853D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C571-CC98-407B-9284-28AFD26ECF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0A16-0259-47F8-9593-418EB23853D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C571-CC98-407B-9284-28AFD26ECF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/>
              <a:t>2017-12-14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0A16-0259-47F8-9593-418EB23853D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C571-CC98-407B-9284-28AFD26ECF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0A16-0259-47F8-9593-418EB23853D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C571-CC98-407B-9284-28AFD26ECF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0A16-0259-47F8-9593-418EB23853D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C571-CC98-407B-9284-28AFD26ECF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0A16-0259-47F8-9593-418EB23853D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C571-CC98-407B-9284-28AFD26ECF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0A16-0259-47F8-9593-418EB23853D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C571-CC98-407B-9284-28AFD26ECF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0A16-0259-47F8-9593-418EB23853D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C571-CC98-407B-9284-28AFD26ECF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0A16-0259-47F8-9593-418EB23853D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9C571-CC98-407B-9284-28AFD26ECF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>
            <a:lvl1pPr algn="ctr">
              <a:defRPr sz="8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KSO_FD">
            <a:extLst>
              <a:ext uri="{FF2B5EF4-FFF2-40B4-BE49-F238E27FC236}">
                <a16:creationId xmlns:a16="http://schemas.microsoft.com/office/drawing/2014/main" xmlns="" id="{6F938EF2-786D-4443-8747-20E3158F3B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>
            <a:extLst>
              <a:ext uri="{FF2B5EF4-FFF2-40B4-BE49-F238E27FC236}">
                <a16:creationId xmlns:a16="http://schemas.microsoft.com/office/drawing/2014/main" xmlns="" id="{AF06697E-6E9D-4EDF-8C86-B019E74E13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>
            <a:extLst>
              <a:ext uri="{FF2B5EF4-FFF2-40B4-BE49-F238E27FC236}">
                <a16:creationId xmlns:a16="http://schemas.microsoft.com/office/drawing/2014/main" xmlns="" id="{9EFDC592-DA73-4A32-810E-3B79D1543D7E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3A8F9-3534-4192-B60B-CF30BA04115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89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/>
              <a:t>2017-12-14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KSO_FD">
            <a:extLst>
              <a:ext uri="{FF2B5EF4-FFF2-40B4-BE49-F238E27FC236}">
                <a16:creationId xmlns:a16="http://schemas.microsoft.com/office/drawing/2014/main" xmlns="" id="{183B103D-7261-4555-AF4F-28E1D29FDC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>
            <a:extLst>
              <a:ext uri="{FF2B5EF4-FFF2-40B4-BE49-F238E27FC236}">
                <a16:creationId xmlns:a16="http://schemas.microsoft.com/office/drawing/2014/main" xmlns="" id="{7B71FA92-12B8-4069-99AB-1CF5855DC2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>
            <a:extLst>
              <a:ext uri="{FF2B5EF4-FFF2-40B4-BE49-F238E27FC236}">
                <a16:creationId xmlns:a16="http://schemas.microsoft.com/office/drawing/2014/main" xmlns="" id="{375EBAD4-EFCC-4B39-B4C2-1FD8D2D787CF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BCD8E-1334-4F9A-B933-EF32909162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9478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/>
          <a:lstStyle>
            <a:lvl1pPr>
              <a:defRPr sz="8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KSO_FD">
            <a:extLst>
              <a:ext uri="{FF2B5EF4-FFF2-40B4-BE49-F238E27FC236}">
                <a16:creationId xmlns:a16="http://schemas.microsoft.com/office/drawing/2014/main" xmlns="" id="{3AA729BC-E984-45CD-87B4-7C3A8FBC4C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>
            <a:extLst>
              <a:ext uri="{FF2B5EF4-FFF2-40B4-BE49-F238E27FC236}">
                <a16:creationId xmlns:a16="http://schemas.microsoft.com/office/drawing/2014/main" xmlns="" id="{73A53C81-CBEC-4ABA-BBCB-35D2CD1304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>
            <a:extLst>
              <a:ext uri="{FF2B5EF4-FFF2-40B4-BE49-F238E27FC236}">
                <a16:creationId xmlns:a16="http://schemas.microsoft.com/office/drawing/2014/main" xmlns="" id="{89EDA3FA-5738-4F81-A9B9-5654E0248543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4413F-CC03-4184-8876-38AA3AD2B1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1501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58801" y="1416052"/>
            <a:ext cx="5295900" cy="4794249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57901" y="1416052"/>
            <a:ext cx="5295900" cy="4794249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KSO_FD">
            <a:extLst>
              <a:ext uri="{FF2B5EF4-FFF2-40B4-BE49-F238E27FC236}">
                <a16:creationId xmlns:a16="http://schemas.microsoft.com/office/drawing/2014/main" xmlns="" id="{FCBFBAC6-2FF4-412B-8542-DBBBB59659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>
            <a:extLst>
              <a:ext uri="{FF2B5EF4-FFF2-40B4-BE49-F238E27FC236}">
                <a16:creationId xmlns:a16="http://schemas.microsoft.com/office/drawing/2014/main" xmlns="" id="{E6BE5B19-85C6-484A-B3D9-FB63860510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>
            <a:extLst>
              <a:ext uri="{FF2B5EF4-FFF2-40B4-BE49-F238E27FC236}">
                <a16:creationId xmlns:a16="http://schemas.microsoft.com/office/drawing/2014/main" xmlns="" id="{89563FF6-2DA1-401E-B9E7-ABA4D18E4653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2827C-51B7-4ECC-B0A0-3D46481212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3273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KSO_FD">
            <a:extLst>
              <a:ext uri="{FF2B5EF4-FFF2-40B4-BE49-F238E27FC236}">
                <a16:creationId xmlns:a16="http://schemas.microsoft.com/office/drawing/2014/main" xmlns="" id="{D79F80E6-80F2-4A54-B6CE-646EF13360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KSO_FT">
            <a:extLst>
              <a:ext uri="{FF2B5EF4-FFF2-40B4-BE49-F238E27FC236}">
                <a16:creationId xmlns:a16="http://schemas.microsoft.com/office/drawing/2014/main" xmlns="" id="{92A5E543-CCB7-41C2-AB0E-9D57506A8B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>
            <a:extLst>
              <a:ext uri="{FF2B5EF4-FFF2-40B4-BE49-F238E27FC236}">
                <a16:creationId xmlns:a16="http://schemas.microsoft.com/office/drawing/2014/main" xmlns="" id="{AB0CDED4-A6D0-485F-B492-033DFCA2216F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6C1AE-5A65-4C61-B5FB-90E49ADCAA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56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KSO_FD">
            <a:extLst>
              <a:ext uri="{FF2B5EF4-FFF2-40B4-BE49-F238E27FC236}">
                <a16:creationId xmlns:a16="http://schemas.microsoft.com/office/drawing/2014/main" xmlns="" id="{C7D023A1-CD49-40F3-B5D8-2CD113B24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T">
            <a:extLst>
              <a:ext uri="{FF2B5EF4-FFF2-40B4-BE49-F238E27FC236}">
                <a16:creationId xmlns:a16="http://schemas.microsoft.com/office/drawing/2014/main" xmlns="" id="{507DE4EE-5416-4A5D-818E-2D4D721433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>
            <a:extLst>
              <a:ext uri="{FF2B5EF4-FFF2-40B4-BE49-F238E27FC236}">
                <a16:creationId xmlns:a16="http://schemas.microsoft.com/office/drawing/2014/main" xmlns="" id="{93F3EA8E-8C08-4C06-BD25-C2D209F8D61D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6103F-64B7-4775-A1E7-A5C5C92EEA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241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>
            <a:extLst>
              <a:ext uri="{FF2B5EF4-FFF2-40B4-BE49-F238E27FC236}">
                <a16:creationId xmlns:a16="http://schemas.microsoft.com/office/drawing/2014/main" xmlns="" id="{4D7A1619-6E1E-4721-939E-BB2F93A985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KSO_FT">
            <a:extLst>
              <a:ext uri="{FF2B5EF4-FFF2-40B4-BE49-F238E27FC236}">
                <a16:creationId xmlns:a16="http://schemas.microsoft.com/office/drawing/2014/main" xmlns="" id="{060B4D28-B242-4E97-AA01-0EAB96D563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>
            <a:extLst>
              <a:ext uri="{FF2B5EF4-FFF2-40B4-BE49-F238E27FC236}">
                <a16:creationId xmlns:a16="http://schemas.microsoft.com/office/drawing/2014/main" xmlns="" id="{1B603E71-4FFC-4748-A2C1-0D4A2CCA5C76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313DA-FE51-45D1-A537-6C8C9BA4AA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182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4267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KSO_FD">
            <a:extLst>
              <a:ext uri="{FF2B5EF4-FFF2-40B4-BE49-F238E27FC236}">
                <a16:creationId xmlns:a16="http://schemas.microsoft.com/office/drawing/2014/main" xmlns="" id="{3F9218C4-5CD1-447F-805D-6A1A20F103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>
            <a:extLst>
              <a:ext uri="{FF2B5EF4-FFF2-40B4-BE49-F238E27FC236}">
                <a16:creationId xmlns:a16="http://schemas.microsoft.com/office/drawing/2014/main" xmlns="" id="{0C6367B8-FE30-4B01-A7E0-B319BF4DB2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>
            <a:extLst>
              <a:ext uri="{FF2B5EF4-FFF2-40B4-BE49-F238E27FC236}">
                <a16:creationId xmlns:a16="http://schemas.microsoft.com/office/drawing/2014/main" xmlns="" id="{DC2C31EC-C5AC-4B82-9919-49B98621093E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5064-84C7-4920-9492-F109F12607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532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4267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KSO_FD">
            <a:extLst>
              <a:ext uri="{FF2B5EF4-FFF2-40B4-BE49-F238E27FC236}">
                <a16:creationId xmlns:a16="http://schemas.microsoft.com/office/drawing/2014/main" xmlns="" id="{1785C060-9DCD-4D7B-BDEE-9095BA0038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>
            <a:extLst>
              <a:ext uri="{FF2B5EF4-FFF2-40B4-BE49-F238E27FC236}">
                <a16:creationId xmlns:a16="http://schemas.microsoft.com/office/drawing/2014/main" xmlns="" id="{5D9F6F59-1E1D-4C86-A63B-DC478AAC9B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>
            <a:extLst>
              <a:ext uri="{FF2B5EF4-FFF2-40B4-BE49-F238E27FC236}">
                <a16:creationId xmlns:a16="http://schemas.microsoft.com/office/drawing/2014/main" xmlns="" id="{442E0525-0E6E-43AE-82E5-094D12A8F09F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DECDC-FEDD-4AD7-B65C-C168DD7202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1946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KSO_FD">
            <a:extLst>
              <a:ext uri="{FF2B5EF4-FFF2-40B4-BE49-F238E27FC236}">
                <a16:creationId xmlns:a16="http://schemas.microsoft.com/office/drawing/2014/main" xmlns="" id="{A8EEA9F5-F6DC-4528-919A-BDF1D9EF73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>
            <a:extLst>
              <a:ext uri="{FF2B5EF4-FFF2-40B4-BE49-F238E27FC236}">
                <a16:creationId xmlns:a16="http://schemas.microsoft.com/office/drawing/2014/main" xmlns="" id="{2995CFF7-61BE-4DFB-8663-85BEB00EEE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>
            <a:extLst>
              <a:ext uri="{FF2B5EF4-FFF2-40B4-BE49-F238E27FC236}">
                <a16:creationId xmlns:a16="http://schemas.microsoft.com/office/drawing/2014/main" xmlns="" id="{222C86FC-1AB6-4301-92C4-A795A9D8A954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98599-AEF5-4AEE-94B6-9F87C330C0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3625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55051" y="169334"/>
            <a:ext cx="2698749" cy="6040967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58800" y="169334"/>
            <a:ext cx="7893051" cy="6040967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KSO_FD">
            <a:extLst>
              <a:ext uri="{FF2B5EF4-FFF2-40B4-BE49-F238E27FC236}">
                <a16:creationId xmlns:a16="http://schemas.microsoft.com/office/drawing/2014/main" xmlns="" id="{6A23F23D-F2C6-42B7-8E02-4B85B97A5D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>
            <a:extLst>
              <a:ext uri="{FF2B5EF4-FFF2-40B4-BE49-F238E27FC236}">
                <a16:creationId xmlns:a16="http://schemas.microsoft.com/office/drawing/2014/main" xmlns="" id="{9101078F-1568-4F93-8011-FB86FCB663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>
            <a:extLst>
              <a:ext uri="{FF2B5EF4-FFF2-40B4-BE49-F238E27FC236}">
                <a16:creationId xmlns:a16="http://schemas.microsoft.com/office/drawing/2014/main" xmlns="" id="{439B6E41-A46D-4B69-B90C-40F5B2FD7CF6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3682-1565-42C7-9034-54EB4F5E1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36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/>
              <a:t>2017-12-14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8800" y="169333"/>
            <a:ext cx="9290051" cy="795867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558800" y="1416052"/>
            <a:ext cx="10795000" cy="4794249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KSO_FD">
            <a:extLst>
              <a:ext uri="{FF2B5EF4-FFF2-40B4-BE49-F238E27FC236}">
                <a16:creationId xmlns:a16="http://schemas.microsoft.com/office/drawing/2014/main" xmlns="" id="{7D313ACE-0C1F-4517-BEC1-382AD322A8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>
            <a:extLst>
              <a:ext uri="{FF2B5EF4-FFF2-40B4-BE49-F238E27FC236}">
                <a16:creationId xmlns:a16="http://schemas.microsoft.com/office/drawing/2014/main" xmlns="" id="{31CB30D1-6BDB-415F-A037-B0C63A705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>
            <a:extLst>
              <a:ext uri="{FF2B5EF4-FFF2-40B4-BE49-F238E27FC236}">
                <a16:creationId xmlns:a16="http://schemas.microsoft.com/office/drawing/2014/main" xmlns="" id="{5AB35561-E3E9-4BCD-91C4-D9505F60B2EA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AD30F-EC73-4AEC-9BE7-0A60A625F3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698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标题和图示或组织结构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8800" y="169333"/>
            <a:ext cx="9290051" cy="795867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SmartArt 占位符 2"/>
          <p:cNvSpPr>
            <a:spLocks noGrp="1"/>
          </p:cNvSpPr>
          <p:nvPr>
            <p:ph type="pic" idx="1"/>
          </p:nvPr>
        </p:nvSpPr>
        <p:spPr>
          <a:xfrm>
            <a:off x="558800" y="1416052"/>
            <a:ext cx="10795000" cy="4794249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KSO_FD">
            <a:extLst>
              <a:ext uri="{FF2B5EF4-FFF2-40B4-BE49-F238E27FC236}">
                <a16:creationId xmlns:a16="http://schemas.microsoft.com/office/drawing/2014/main" xmlns="" id="{9697A3C7-8C69-42F6-B191-37931A503A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>
            <a:extLst>
              <a:ext uri="{FF2B5EF4-FFF2-40B4-BE49-F238E27FC236}">
                <a16:creationId xmlns:a16="http://schemas.microsoft.com/office/drawing/2014/main" xmlns="" id="{8B7F9F2B-6BD3-4C8E-B6A0-2305E04968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>
            <a:extLst>
              <a:ext uri="{FF2B5EF4-FFF2-40B4-BE49-F238E27FC236}">
                <a16:creationId xmlns:a16="http://schemas.microsoft.com/office/drawing/2014/main" xmlns="" id="{7FBB38E4-DAF5-4453-8FB6-12D9D269E470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191B6-2221-4B8D-A002-E1F8AEE8D1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3179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8800" y="169333"/>
            <a:ext cx="9290051" cy="795867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58801" y="1416052"/>
            <a:ext cx="5295900" cy="4794249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57901" y="1416051"/>
            <a:ext cx="5295900" cy="2294467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57901" y="3913718"/>
            <a:ext cx="5295900" cy="229658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6" name="KSO_FD">
            <a:extLst>
              <a:ext uri="{FF2B5EF4-FFF2-40B4-BE49-F238E27FC236}">
                <a16:creationId xmlns:a16="http://schemas.microsoft.com/office/drawing/2014/main" xmlns="" id="{57687FC6-1895-45BF-B76E-7C604FA8A2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T">
            <a:extLst>
              <a:ext uri="{FF2B5EF4-FFF2-40B4-BE49-F238E27FC236}">
                <a16:creationId xmlns:a16="http://schemas.microsoft.com/office/drawing/2014/main" xmlns="" id="{80D72E50-1089-4AF7-8FD6-EAF2658C4C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KSO_FN">
            <a:extLst>
              <a:ext uri="{FF2B5EF4-FFF2-40B4-BE49-F238E27FC236}">
                <a16:creationId xmlns:a16="http://schemas.microsoft.com/office/drawing/2014/main" xmlns="" id="{B362E2BD-F042-43DD-8BCF-73268DEE3160}"/>
              </a:ext>
            </a:extLst>
          </p:cNvPr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7303D-C8C1-4CB1-9313-942AB41D49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762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733FFE9-ECEE-4025-9CA1-B220E92B6E92}"/>
              </a:ext>
            </a:extLst>
          </p:cNvPr>
          <p:cNvSpPr/>
          <p:nvPr userDrawn="1"/>
        </p:nvSpPr>
        <p:spPr>
          <a:xfrm>
            <a:off x="370418" y="387352"/>
            <a:ext cx="325967" cy="3238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133" noProof="1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05864159-35B3-476E-9200-E7A2CFBD4772}"/>
              </a:ext>
            </a:extLst>
          </p:cNvPr>
          <p:cNvSpPr/>
          <p:nvPr userDrawn="1"/>
        </p:nvSpPr>
        <p:spPr>
          <a:xfrm>
            <a:off x="118534" y="135467"/>
            <a:ext cx="251884" cy="25188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133" noProof="1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897CBA4-028D-4335-B4C3-C757EE595A42}"/>
              </a:ext>
            </a:extLst>
          </p:cNvPr>
          <p:cNvSpPr/>
          <p:nvPr userDrawn="1"/>
        </p:nvSpPr>
        <p:spPr>
          <a:xfrm>
            <a:off x="11226801" y="6318251"/>
            <a:ext cx="539751" cy="5397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133" noProof="1"/>
          </a:p>
        </p:txBody>
      </p:sp>
      <p:sp>
        <p:nvSpPr>
          <p:cNvPr id="5" name="灯片编号占位符 15">
            <a:extLst>
              <a:ext uri="{FF2B5EF4-FFF2-40B4-BE49-F238E27FC236}">
                <a16:creationId xmlns:a16="http://schemas.microsoft.com/office/drawing/2014/main" xmlns="" id="{7608A196-1BC6-4948-8D1C-5CB80EF1BC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1352" y="6405033"/>
            <a:ext cx="1390649" cy="366184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142DC50-FAEC-4922-ADE8-665AD1C943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6" name="日期占位符 1">
            <a:extLst>
              <a:ext uri="{FF2B5EF4-FFF2-40B4-BE49-F238E27FC236}">
                <a16:creationId xmlns:a16="http://schemas.microsoft.com/office/drawing/2014/main" xmlns="" id="{126C1DC8-78AE-4089-A77A-633BE85888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2">
            <a:extLst>
              <a:ext uri="{FF2B5EF4-FFF2-40B4-BE49-F238E27FC236}">
                <a16:creationId xmlns:a16="http://schemas.microsoft.com/office/drawing/2014/main" xmlns="" id="{93A170F4-E516-4BA0-963C-825130E903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8205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CF792701-EA47-438C-8C88-D13C6438DADE}"/>
              </a:ext>
            </a:extLst>
          </p:cNvPr>
          <p:cNvSpPr/>
          <p:nvPr userDrawn="1"/>
        </p:nvSpPr>
        <p:spPr>
          <a:xfrm>
            <a:off x="768351" y="2133600"/>
            <a:ext cx="10943167" cy="392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887" rIns="215943" anchor="ctr"/>
          <a:lstStyle/>
          <a:p>
            <a:pPr algn="just" eaLnBrk="1" hangingPunct="1">
              <a:lnSpc>
                <a:spcPct val="200000"/>
              </a:lnSpc>
              <a:buFont typeface="Arial" panose="020B0604020202020204" pitchFamily="34" charset="0"/>
              <a:buNone/>
              <a:defRPr/>
            </a:pPr>
            <a:endParaRPr lang="zh-CN" altLang="en-US" sz="1400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B693D5B3-FBD8-4DFC-8AD3-BAE3675B4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D8274-7C3E-4768-99CB-F3816FFA2D6F}" type="datetimeFigureOut">
              <a:rPr lang="zh-CN" altLang="en-US"/>
              <a:pPr>
                <a:defRPr/>
              </a:pPr>
              <a:t>2017-12-14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1E8C846F-028F-4F93-9F5C-D328E85F7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F527C598-B882-45C7-AB65-6F12980F5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A7704-CB6D-41D0-90F3-0D270DE5C2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051325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41A8D56-B2E1-4C18-9FBE-0A5D5F05CE8F}"/>
              </a:ext>
            </a:extLst>
          </p:cNvPr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0738E9A8-7CC6-4AC0-91D6-143800E2C0B3}"/>
                </a:ext>
              </a:extLst>
            </p:cNvPr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6783B1B9-1040-405C-967A-7697F9C2DA45}"/>
                </a:ext>
              </a:extLst>
            </p:cNvPr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CDA7875-6F22-4CB8-8795-00B7526A8E64}"/>
              </a:ext>
            </a:extLst>
          </p:cNvPr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98411466-2A51-4C12-AE74-BB3CC8D926C1}"/>
                </a:ext>
              </a:extLst>
            </p:cNvPr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30DD038-64B5-4ADC-A7D8-95BF2288054A}"/>
                </a:ext>
              </a:extLst>
            </p:cNvPr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4700457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/>
              <a:t>2017-12-14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/>
              <a:t>2017-12-14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462D-A0A0-4026-9EE5-D0C0824085AF}" type="datetimeFigureOut">
              <a:rPr lang="zh-CN" altLang="en-US" smtClean="0"/>
              <a:t>2017-12-14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5E59-56EE-491D-8C34-CC02146DC1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2462D-A0A0-4026-9EE5-D0C0824085AF}" type="datetimeFigureOut">
              <a:rPr lang="zh-CN" altLang="en-US" smtClean="0"/>
              <a:t>2017-12-14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E5E59-56EE-491D-8C34-CC02146DC1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2462D-A0A0-4026-9EE5-D0C0824085A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E5E59-56EE-491D-8C34-CC02146DC1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C0A16-0259-47F8-9593-418EB23853D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2017-12-14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9C571-CC98-407B-9284-28AFD26ECF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矩形 9">
            <a:extLst>
              <a:ext uri="{FF2B5EF4-FFF2-40B4-BE49-F238E27FC236}">
                <a16:creationId xmlns:a16="http://schemas.microsoft.com/office/drawing/2014/main" xmlns="" id="{0E86DF26-66AE-45DE-8713-967F0DB0B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z="2400">
              <a:solidFill>
                <a:srgbClr val="FFFFFF"/>
              </a:solidFill>
            </a:endParaRPr>
          </a:p>
        </p:txBody>
      </p:sp>
      <p:grpSp>
        <p:nvGrpSpPr>
          <p:cNvPr id="2051" name="组合 6">
            <a:extLst>
              <a:ext uri="{FF2B5EF4-FFF2-40B4-BE49-F238E27FC236}">
                <a16:creationId xmlns:a16="http://schemas.microsoft.com/office/drawing/2014/main" xmlns="" id="{772960EE-9D48-4E15-8A1D-60E834EB3625}"/>
              </a:ext>
            </a:extLst>
          </p:cNvPr>
          <p:cNvGrpSpPr>
            <a:grpSpLocks/>
          </p:cNvGrpSpPr>
          <p:nvPr/>
        </p:nvGrpSpPr>
        <p:grpSpPr bwMode="auto">
          <a:xfrm>
            <a:off x="9692218" y="0"/>
            <a:ext cx="2501900" cy="1989667"/>
            <a:chOff x="0" y="0"/>
            <a:chExt cx="2704943" cy="2870458"/>
          </a:xfrm>
        </p:grpSpPr>
        <p:sp>
          <p:nvSpPr>
            <p:cNvPr id="2058" name="任意多边形 11">
              <a:extLst>
                <a:ext uri="{FF2B5EF4-FFF2-40B4-BE49-F238E27FC236}">
                  <a16:creationId xmlns:a16="http://schemas.microsoft.com/office/drawing/2014/main" xmlns="" id="{CEE853AA-F830-4915-8F0E-8BC09655A09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0" y="0"/>
              <a:ext cx="2544752" cy="2192541"/>
            </a:xfrm>
            <a:custGeom>
              <a:avLst/>
              <a:gdLst>
                <a:gd name="T0" fmla="*/ 2547013 w 2544429"/>
                <a:gd name="T1" fmla="*/ 2186028 h 2193473"/>
                <a:gd name="T2" fmla="*/ 0 w 2544429"/>
                <a:gd name="T3" fmla="*/ 2186028 h 2193473"/>
                <a:gd name="T4" fmla="*/ 1273509 w 2544429"/>
                <a:gd name="T5" fmla="*/ 0 h 2193473"/>
                <a:gd name="T6" fmla="*/ 2547013 w 2544429"/>
                <a:gd name="T7" fmla="*/ 2186028 h 21934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44429" h="2193473">
                  <a:moveTo>
                    <a:pt x="2544429" y="2193473"/>
                  </a:moveTo>
                  <a:lnTo>
                    <a:pt x="0" y="2193473"/>
                  </a:lnTo>
                  <a:lnTo>
                    <a:pt x="1272214" y="0"/>
                  </a:lnTo>
                  <a:lnTo>
                    <a:pt x="2544429" y="2193473"/>
                  </a:lnTo>
                  <a:close/>
                </a:path>
              </a:pathLst>
            </a:custGeom>
            <a:solidFill>
              <a:srgbClr val="516D82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59" name="任意多边形 12">
              <a:extLst>
                <a:ext uri="{FF2B5EF4-FFF2-40B4-BE49-F238E27FC236}">
                  <a16:creationId xmlns:a16="http://schemas.microsoft.com/office/drawing/2014/main" xmlns="" id="{901844EA-DE0B-4153-89F0-AC2AA061D8C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92494" y="158791"/>
              <a:ext cx="1812449" cy="2168112"/>
            </a:xfrm>
            <a:custGeom>
              <a:avLst/>
              <a:gdLst>
                <a:gd name="T0" fmla="*/ 1815272 w 1812046"/>
                <a:gd name="T1" fmla="*/ 2187567 h 2165347"/>
                <a:gd name="T2" fmla="*/ 0 w 1812046"/>
                <a:gd name="T3" fmla="*/ 2187567 h 2165347"/>
                <a:gd name="T4" fmla="*/ 0 w 1812046"/>
                <a:gd name="T5" fmla="*/ 968709 h 2165347"/>
                <a:gd name="T6" fmla="*/ 557137 w 1812046"/>
                <a:gd name="T7" fmla="*/ 0 h 2165347"/>
                <a:gd name="T8" fmla="*/ 1815272 w 1812046"/>
                <a:gd name="T9" fmla="*/ 2187567 h 2165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12046" h="2165347">
                  <a:moveTo>
                    <a:pt x="1812046" y="2165347"/>
                  </a:moveTo>
                  <a:lnTo>
                    <a:pt x="0" y="2165347"/>
                  </a:lnTo>
                  <a:lnTo>
                    <a:pt x="0" y="958870"/>
                  </a:lnTo>
                  <a:lnTo>
                    <a:pt x="556145" y="0"/>
                  </a:lnTo>
                  <a:lnTo>
                    <a:pt x="1812046" y="2165347"/>
                  </a:lnTo>
                  <a:close/>
                </a:path>
              </a:pathLst>
            </a:custGeom>
            <a:solidFill>
              <a:srgbClr val="0CB692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60" name="等腰三角形 13">
              <a:extLst>
                <a:ext uri="{FF2B5EF4-FFF2-40B4-BE49-F238E27FC236}">
                  <a16:creationId xmlns:a16="http://schemas.microsoft.com/office/drawing/2014/main" xmlns="" id="{5A0BEB13-535E-43F4-904E-71061AB1A2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272376" y="360334"/>
              <a:ext cx="1416547" cy="1221471"/>
            </a:xfrm>
            <a:prstGeom prst="triangle">
              <a:avLst>
                <a:gd name="adj" fmla="val 50000"/>
              </a:avLst>
            </a:prstGeom>
            <a:solidFill>
              <a:srgbClr val="EED66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2061" name="等腰三角形 14">
              <a:extLst>
                <a:ext uri="{FF2B5EF4-FFF2-40B4-BE49-F238E27FC236}">
                  <a16:creationId xmlns:a16="http://schemas.microsoft.com/office/drawing/2014/main" xmlns="" id="{649D8FC7-5AFA-4F30-A21C-16205AB556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88821" y="1621504"/>
              <a:ext cx="661362" cy="571037"/>
            </a:xfrm>
            <a:prstGeom prst="triangle">
              <a:avLst>
                <a:gd name="adj" fmla="val 50000"/>
              </a:avLst>
            </a:prstGeom>
            <a:solidFill>
              <a:srgbClr val="EED66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2062" name="等腰三角形 15">
              <a:extLst>
                <a:ext uri="{FF2B5EF4-FFF2-40B4-BE49-F238E27FC236}">
                  <a16:creationId xmlns:a16="http://schemas.microsoft.com/office/drawing/2014/main" xmlns="" id="{5787E3DB-8A23-42C3-A89D-1742B0E81A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345656" y="2042912"/>
              <a:ext cx="231134" cy="198488"/>
            </a:xfrm>
            <a:prstGeom prst="triangle">
              <a:avLst>
                <a:gd name="adj" fmla="val 50000"/>
              </a:avLst>
            </a:prstGeom>
            <a:solidFill>
              <a:srgbClr val="0CB692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2063" name="等腰三角形 16">
              <a:extLst>
                <a:ext uri="{FF2B5EF4-FFF2-40B4-BE49-F238E27FC236}">
                  <a16:creationId xmlns:a16="http://schemas.microsoft.com/office/drawing/2014/main" xmlns="" id="{C19B3280-A1E1-4770-ABB8-900DD68130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638527" y="2671970"/>
              <a:ext cx="231132" cy="198488"/>
            </a:xfrm>
            <a:prstGeom prst="triangle">
              <a:avLst>
                <a:gd name="adj" fmla="val 50000"/>
              </a:avLst>
            </a:prstGeom>
            <a:solidFill>
              <a:srgbClr val="0CB692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2064" name="等腰三角形 17">
              <a:extLst>
                <a:ext uri="{FF2B5EF4-FFF2-40B4-BE49-F238E27FC236}">
                  <a16:creationId xmlns:a16="http://schemas.microsoft.com/office/drawing/2014/main" xmlns="" id="{064649D2-6949-4FF3-8781-FBF6FA6CC0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92758" y="2158952"/>
              <a:ext cx="231132" cy="198488"/>
            </a:xfrm>
            <a:prstGeom prst="triangle">
              <a:avLst>
                <a:gd name="adj" fmla="val 50000"/>
              </a:avLst>
            </a:prstGeom>
            <a:solidFill>
              <a:srgbClr val="0CB692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2065" name="等腰三角形 18">
              <a:extLst>
                <a:ext uri="{FF2B5EF4-FFF2-40B4-BE49-F238E27FC236}">
                  <a16:creationId xmlns:a16="http://schemas.microsoft.com/office/drawing/2014/main" xmlns="" id="{206672F6-5B7A-4BF5-BA9E-A67A4FFF85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869660" y="2293314"/>
              <a:ext cx="400479" cy="345065"/>
            </a:xfrm>
            <a:prstGeom prst="triangle">
              <a:avLst>
                <a:gd name="adj" fmla="val 50000"/>
              </a:avLst>
            </a:prstGeom>
            <a:solidFill>
              <a:srgbClr val="516D82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2066" name="等腰三角形 19">
              <a:extLst>
                <a:ext uri="{FF2B5EF4-FFF2-40B4-BE49-F238E27FC236}">
                  <a16:creationId xmlns:a16="http://schemas.microsoft.com/office/drawing/2014/main" xmlns="" id="{174D5EE7-0B41-4041-9C70-FB7890A923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27247" y="1142076"/>
              <a:ext cx="228845" cy="201543"/>
            </a:xfrm>
            <a:prstGeom prst="triangle">
              <a:avLst>
                <a:gd name="adj" fmla="val 50000"/>
              </a:avLst>
            </a:prstGeom>
            <a:solidFill>
              <a:srgbClr val="0CB692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2" name="KSO_FD">
            <a:extLst>
              <a:ext uri="{FF2B5EF4-FFF2-40B4-BE49-F238E27FC236}">
                <a16:creationId xmlns:a16="http://schemas.microsoft.com/office/drawing/2014/main" xmlns="" id="{BB9F1C1D-69C9-427E-81DD-0E2F2B483BA2}"/>
              </a:ext>
            </a:extLst>
          </p:cNvPr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838200" y="635635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600">
                <a:solidFill>
                  <a:srgbClr val="9D9D9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KSO_FT">
            <a:extLst>
              <a:ext uri="{FF2B5EF4-FFF2-40B4-BE49-F238E27FC236}">
                <a16:creationId xmlns:a16="http://schemas.microsoft.com/office/drawing/2014/main" xmlns="" id="{721A8160-4EFB-43FF-A0AA-960EBB5D61AC}"/>
              </a:ext>
            </a:extLst>
          </p:cNvPr>
          <p:cNvSpPr>
            <a:spLocks noGrp="1" noChangeArrowheads="1"/>
          </p:cNvSpPr>
          <p:nvPr>
            <p:ph type="ftr" sz="quarter" idx="9"/>
          </p:nvPr>
        </p:nvSpPr>
        <p:spPr bwMode="auto">
          <a:xfrm>
            <a:off x="4038600" y="6356351"/>
            <a:ext cx="4114800" cy="3661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600">
                <a:solidFill>
                  <a:srgbClr val="9D9D9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>
            <a:extLst>
              <a:ext uri="{FF2B5EF4-FFF2-40B4-BE49-F238E27FC236}">
                <a16:creationId xmlns:a16="http://schemas.microsoft.com/office/drawing/2014/main" xmlns="" id="{6776C668-9DB8-4B56-B23E-04E7D9BF7140}"/>
              </a:ext>
            </a:extLst>
          </p:cNvPr>
          <p:cNvSpPr>
            <a:spLocks noGrp="1" noChangeArrowheads="1"/>
          </p:cNvSpPr>
          <p:nvPr>
            <p:ph type="sldNum" sz="quarter" idx="19"/>
          </p:nvPr>
        </p:nvSpPr>
        <p:spPr bwMode="auto">
          <a:xfrm>
            <a:off x="8610600" y="635635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600" noProof="1">
                <a:solidFill>
                  <a:srgbClr val="9D9D9D"/>
                </a:solidFill>
              </a:defRPr>
            </a:lvl1pPr>
          </a:lstStyle>
          <a:p>
            <a:pPr>
              <a:defRPr/>
            </a:pPr>
            <a:fld id="{EBE5E294-D28C-4D68-B519-B3BF62B3D7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2055" name="KSO_BT1">
            <a:extLst>
              <a:ext uri="{FF2B5EF4-FFF2-40B4-BE49-F238E27FC236}">
                <a16:creationId xmlns:a16="http://schemas.microsoft.com/office/drawing/2014/main" xmlns="" id="{486AA9F0-CC00-4653-A70D-0172DE3305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58800" y="169333"/>
            <a:ext cx="9290051" cy="79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6" name="KSO_BC1">
            <a:extLst>
              <a:ext uri="{FF2B5EF4-FFF2-40B4-BE49-F238E27FC236}">
                <a16:creationId xmlns:a16="http://schemas.microsoft.com/office/drawing/2014/main" xmlns="" id="{98F16689-8AE6-4028-9761-C3D046DEB52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58800" y="1416052"/>
            <a:ext cx="10795000" cy="479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pic>
        <p:nvPicPr>
          <p:cNvPr id="2057" name="Picture 2" descr="E:\宣传资料\产品宣传\公司图标\知网LOGO-PNG-1.png">
            <a:extLst>
              <a:ext uri="{FF2B5EF4-FFF2-40B4-BE49-F238E27FC236}">
                <a16:creationId xmlns:a16="http://schemas.microsoft.com/office/drawing/2014/main" xmlns="" id="{EB73640A-486A-46DF-9B53-42A8D0AAA3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218" y="5846234"/>
            <a:ext cx="2620433" cy="102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39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67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4267" b="1">
          <a:solidFill>
            <a:schemeClr val="accent1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476239" indent="-476239" algn="just" rtl="0" eaLnBrk="0" fontAlgn="base" hangingPunct="0">
        <a:lnSpc>
          <a:spcPct val="110000"/>
        </a:lnSpc>
        <a:spcBef>
          <a:spcPts val="800"/>
        </a:spcBef>
        <a:spcAft>
          <a:spcPct val="0"/>
        </a:spcAft>
        <a:buClr>
          <a:schemeClr val="accent1"/>
        </a:buClr>
        <a:buSzPct val="60000"/>
        <a:buFont typeface="Wingdings 3" panose="05040102010807070707" pitchFamily="18" charset="2"/>
        <a:buChar char=""/>
        <a:defRPr sz="3200" kern="1200">
          <a:solidFill>
            <a:srgbClr val="09886D"/>
          </a:solidFill>
          <a:latin typeface="+mn-lt"/>
          <a:ea typeface="+mn-ea"/>
          <a:cs typeface="+mn-cs"/>
        </a:defRPr>
      </a:lvl1pPr>
      <a:lvl2pPr marL="476239" indent="-476239" algn="l" rtl="0" eaLnBrk="0" fontAlgn="base" hangingPunct="0">
        <a:lnSpc>
          <a:spcPct val="120000"/>
        </a:lnSpc>
        <a:spcBef>
          <a:spcPct val="0"/>
        </a:spcBef>
        <a:spcAft>
          <a:spcPts val="800"/>
        </a:spcAft>
        <a:buClr>
          <a:srgbClr val="83BBDD"/>
        </a:buClr>
        <a:buFont typeface="幼圆" panose="02010509060101010101" pitchFamily="49" charset="-122"/>
        <a:buChar char=" 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notesSlide" Target="../notesSlides/notesSlide6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6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3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1"/>
          <a:stretch>
            <a:fillRect/>
          </a:stretch>
        </p:blipFill>
        <p:spPr bwMode="auto">
          <a:xfrm>
            <a:off x="-15080" y="-1133327"/>
            <a:ext cx="12192000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0" y="6708780"/>
            <a:ext cx="12216563" cy="186036"/>
            <a:chOff x="0" y="6708780"/>
            <a:chExt cx="12216563" cy="186036"/>
          </a:xfrm>
        </p:grpSpPr>
        <p:sp>
          <p:nvSpPr>
            <p:cNvPr id="3" name="矩形 2"/>
            <p:cNvSpPr/>
            <p:nvPr/>
          </p:nvSpPr>
          <p:spPr bwMode="auto">
            <a:xfrm>
              <a:off x="0" y="6714816"/>
              <a:ext cx="12192000" cy="180000"/>
            </a:xfrm>
            <a:prstGeom prst="rect">
              <a:avLst/>
            </a:prstGeom>
            <a:solidFill>
              <a:srgbClr val="3D9C8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rgbClr val="3D9C89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2788887" y="6711798"/>
              <a:ext cx="3240000" cy="180000"/>
            </a:xfrm>
            <a:prstGeom prst="rect">
              <a:avLst/>
            </a:prstGeom>
            <a:solidFill>
              <a:srgbClr val="51308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6024563" y="6708780"/>
              <a:ext cx="3240000" cy="180000"/>
            </a:xfrm>
            <a:prstGeom prst="rect">
              <a:avLst/>
            </a:prstGeom>
            <a:solidFill>
              <a:srgbClr val="E73D6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9264563" y="6711798"/>
              <a:ext cx="2952000" cy="180000"/>
            </a:xfrm>
            <a:prstGeom prst="rect">
              <a:avLst/>
            </a:prstGeom>
            <a:solidFill>
              <a:srgbClr val="F3CC5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723708" y="5654680"/>
            <a:ext cx="460170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同方知网（北京）技术有限公司湖北分公司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培训讲师   张婷婷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529204" y="2646680"/>
            <a:ext cx="7065010" cy="884487"/>
            <a:chOff x="2267304" y="4605693"/>
            <a:chExt cx="6541636" cy="884487"/>
          </a:xfrm>
        </p:grpSpPr>
        <p:sp>
          <p:nvSpPr>
            <p:cNvPr id="15364" name="文本框 5"/>
            <p:cNvSpPr txBox="1">
              <a:spLocks noChangeArrowheads="1"/>
            </p:cNvSpPr>
            <p:nvPr/>
          </p:nvSpPr>
          <p:spPr bwMode="auto">
            <a:xfrm>
              <a:off x="2938166" y="4605693"/>
              <a:ext cx="5600313" cy="79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3D9C89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中国知网新平台使用讲座</a:t>
              </a:r>
            </a:p>
          </p:txBody>
        </p:sp>
        <p:sp>
          <p:nvSpPr>
            <p:cNvPr id="15365" name="圆角矩形 6"/>
            <p:cNvSpPr>
              <a:spLocks noChangeArrowheads="1"/>
            </p:cNvSpPr>
            <p:nvPr/>
          </p:nvSpPr>
          <p:spPr bwMode="auto">
            <a:xfrm>
              <a:off x="2267304" y="4666653"/>
              <a:ext cx="6541636" cy="823527"/>
            </a:xfrm>
            <a:prstGeom prst="roundRect">
              <a:avLst>
                <a:gd name="adj" fmla="val 48925"/>
              </a:avLst>
            </a:prstGeom>
            <a:noFill/>
            <a:ln w="3175" cmpd="sng">
              <a:solidFill>
                <a:srgbClr val="3D9C8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endParaRPr lang="zh-CN" altLang="en-US" sz="16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endParaRPr>
            </a:p>
          </p:txBody>
        </p:sp>
      </p:grpSp>
      <p:sp>
        <p:nvSpPr>
          <p:cNvPr id="16" name="文本框 4"/>
          <p:cNvSpPr txBox="1">
            <a:spLocks noChangeArrowheads="1"/>
          </p:cNvSpPr>
          <p:nvPr/>
        </p:nvSpPr>
        <p:spPr bwMode="auto">
          <a:xfrm>
            <a:off x="3961555" y="3537203"/>
            <a:ext cx="5632387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38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CNKI</a:t>
            </a:r>
            <a:endParaRPr lang="zh-CN" altLang="en-US" sz="13800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A0368C7-47AD-4BE2-BBA5-812DE285F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24" y="793186"/>
            <a:ext cx="11676190" cy="6064814"/>
          </a:xfrm>
          <a:prstGeom prst="rect">
            <a:avLst/>
          </a:prstGeom>
        </p:spPr>
      </p:pic>
      <p:sp>
        <p:nvSpPr>
          <p:cNvPr id="5" name="文本框 23">
            <a:extLst>
              <a:ext uri="{FF2B5EF4-FFF2-40B4-BE49-F238E27FC236}">
                <a16:creationId xmlns:a16="http://schemas.microsoft.com/office/drawing/2014/main" xmlns="" id="{7686D99A-39EF-412A-A69B-99FBEBBC9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45" y="351432"/>
            <a:ext cx="3108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76717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ym typeface="+mn-lt"/>
              </a:rPr>
              <a:t>4</a:t>
            </a:r>
            <a:r>
              <a:rPr lang="zh-CN" altLang="en-US" dirty="0">
                <a:sym typeface="+mn-lt"/>
              </a:rPr>
              <a:t>、文献筛选</a:t>
            </a:r>
            <a:r>
              <a:rPr lang="en-US" altLang="zh-CN" dirty="0">
                <a:sym typeface="+mn-lt"/>
              </a:rPr>
              <a:t>——</a:t>
            </a:r>
            <a:r>
              <a:rPr lang="zh-CN" altLang="en-US" dirty="0">
                <a:sym typeface="+mn-lt"/>
              </a:rPr>
              <a:t>排序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7F7EEC9-D345-4A78-BFB5-DB1BD81C5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24" y="813096"/>
            <a:ext cx="11514286" cy="60449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8113547-A50D-4B7B-86A9-AC74AC061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47" y="813095"/>
            <a:ext cx="11561905" cy="604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BEEA4DE-6733-4EC9-B419-C05F687DF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14" y="1078456"/>
            <a:ext cx="11628571" cy="580952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70742" y="189189"/>
            <a:ext cx="7599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Q: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要查阅大量文献，如何快速判断该文献的价值，实现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快速浏览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xmlns="" id="{146037C8-BC3B-4181-9AF1-5E6823567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6565" y="6078892"/>
            <a:ext cx="377101" cy="38057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47" tIns="46978" rIns="90147" bIns="46978" anchor="ctr"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1F6E76"/>
              </a:buClr>
              <a:buSzPct val="70000"/>
              <a:buFont typeface="Wingdings 2" panose="05020102010507070707" pitchFamily="18" charset="2"/>
              <a:buChar char="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9ADEE5"/>
              </a:buClr>
              <a:buFont typeface="幼圆" panose="02010509060101010101" pitchFamily="49" charset="-122"/>
              <a:buChar char=" "/>
              <a:defRPr sz="1600">
                <a:solidFill>
                  <a:srgbClr val="64646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sz="1800">
              <a:solidFill>
                <a:srgbClr val="FFFFFF"/>
              </a:solidFill>
              <a:latin typeface="Franklin Gothic Book" panose="020B0503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xmlns="" id="{23419261-5EB3-477D-9020-93E85BB58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4502" y="4634020"/>
            <a:ext cx="359164" cy="38057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47" tIns="46978" rIns="90147" bIns="46978" anchor="ctr"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1F6E76"/>
              </a:buClr>
              <a:buSzPct val="70000"/>
              <a:buFont typeface="Wingdings 2" panose="05020102010507070707" pitchFamily="18" charset="2"/>
              <a:buChar char="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9ADEE5"/>
              </a:buClr>
              <a:buFont typeface="幼圆" panose="02010509060101010101" pitchFamily="49" charset="-122"/>
              <a:buChar char=" "/>
              <a:defRPr sz="1600">
                <a:solidFill>
                  <a:srgbClr val="64646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sz="1800">
              <a:solidFill>
                <a:srgbClr val="FFFFFF"/>
              </a:solidFill>
              <a:latin typeface="Franklin Gothic Book" panose="020B0503020102020204" pitchFamily="34" charset="0"/>
              <a:ea typeface="黑体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EE3AC1E-6AEE-4959-BC08-3AD909F64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14" y="1078456"/>
            <a:ext cx="11628571" cy="591428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558E5BCC-2400-4F10-AA86-80DA408E023C}"/>
              </a:ext>
            </a:extLst>
          </p:cNvPr>
          <p:cNvSpPr/>
          <p:nvPr/>
        </p:nvSpPr>
        <p:spPr>
          <a:xfrm>
            <a:off x="389744" y="2278505"/>
            <a:ext cx="2503358" cy="38003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1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9B21E6C-081A-4EDD-8AD9-19AE0616A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" y="981810"/>
            <a:ext cx="12052441" cy="587619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00DFFEA-F736-468A-82E0-ED60B5404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" y="1020186"/>
            <a:ext cx="12192000" cy="583781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6F5F9A3-B582-4121-82D3-2299F9651595}"/>
              </a:ext>
            </a:extLst>
          </p:cNvPr>
          <p:cNvSpPr/>
          <p:nvPr/>
        </p:nvSpPr>
        <p:spPr>
          <a:xfrm>
            <a:off x="770742" y="189189"/>
            <a:ext cx="7599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Q: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要查阅大量文献，如何快速判断该文献的价值，实现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快速浏览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——XML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阅读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D20C5D4D-04AC-4389-AF1C-2D9A0A52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3" y="1637731"/>
            <a:ext cx="2067711" cy="522026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47" tIns="46978" rIns="90147" bIns="46978" anchor="ctr"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1F6E76"/>
              </a:buClr>
              <a:buSzPct val="70000"/>
              <a:buFont typeface="Wingdings 2" panose="05020102010507070707" pitchFamily="18" charset="2"/>
              <a:buChar char="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9ADEE5"/>
              </a:buClr>
              <a:buFont typeface="幼圆" panose="02010509060101010101" pitchFamily="49" charset="-122"/>
              <a:buChar char=" "/>
              <a:defRPr sz="1600">
                <a:solidFill>
                  <a:srgbClr val="64646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sz="1800">
              <a:solidFill>
                <a:srgbClr val="FFFFFF"/>
              </a:solidFill>
              <a:latin typeface="Franklin Gothic Book" panose="020B0503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B7FCFED6-9704-4FC1-8466-958837F23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582" y="3268820"/>
            <a:ext cx="5547174" cy="50870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47" tIns="46978" rIns="90147" bIns="46978" anchor="ctr"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1F6E76"/>
              </a:buClr>
              <a:buSzPct val="70000"/>
              <a:buFont typeface="Wingdings 2" panose="05020102010507070707" pitchFamily="18" charset="2"/>
              <a:buChar char="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9ADEE5"/>
              </a:buClr>
              <a:buFont typeface="幼圆" panose="02010509060101010101" pitchFamily="49" charset="-122"/>
              <a:buChar char=" "/>
              <a:defRPr sz="1600">
                <a:solidFill>
                  <a:srgbClr val="64646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sz="1800">
              <a:solidFill>
                <a:srgbClr val="FFFFFF"/>
              </a:solidFill>
              <a:latin typeface="Franklin Gothic Book" panose="020B0503020102020204" pitchFamily="34" charset="0"/>
              <a:ea typeface="黑体" panose="0201060906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4D20DD3-CB68-4EE7-A83A-DBE41613C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369" y="1020186"/>
            <a:ext cx="12237902" cy="60476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1958B7B-A7B0-4C06-8F02-25F4D0AF0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090" y="1020186"/>
            <a:ext cx="9538100" cy="619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9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11816" y="140472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2800" dirty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出版物检索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35E8454-48A4-40EB-A97E-FC262933C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16" y="663693"/>
            <a:ext cx="11768368" cy="61943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4B0CE00-DA52-479C-B3C7-F5438E405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16" y="663692"/>
            <a:ext cx="11768368" cy="61943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69B3FC4-1414-4DF5-8C13-71D1D890D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654" y="1076619"/>
            <a:ext cx="1438095" cy="235238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F18E28C-9B95-4617-9520-9CD693E84329}"/>
              </a:ext>
            </a:extLst>
          </p:cNvPr>
          <p:cNvSpPr/>
          <p:nvPr/>
        </p:nvSpPr>
        <p:spPr>
          <a:xfrm>
            <a:off x="329784" y="2263515"/>
            <a:ext cx="2143593" cy="43171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F3235C-55CA-4DC6-9AB2-3AB35B541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816" y="663692"/>
            <a:ext cx="11768368" cy="61943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BD5F015-DEEC-44D6-AA2A-7B5DFC3E07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816" y="663691"/>
            <a:ext cx="11768368" cy="619430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17A9B44B-8F74-4447-AB39-160404690EEA}"/>
              </a:ext>
            </a:extLst>
          </p:cNvPr>
          <p:cNvSpPr/>
          <p:nvPr/>
        </p:nvSpPr>
        <p:spPr>
          <a:xfrm>
            <a:off x="4766872" y="1454046"/>
            <a:ext cx="2026715" cy="4796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C062FEDC-5239-4A6D-9B2D-7759812E2D03}"/>
              </a:ext>
            </a:extLst>
          </p:cNvPr>
          <p:cNvSpPr/>
          <p:nvPr/>
        </p:nvSpPr>
        <p:spPr>
          <a:xfrm>
            <a:off x="756939" y="3599701"/>
            <a:ext cx="3464810" cy="4796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EBE7C72-E945-4862-A0E2-F24E0AC15F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584" y="979892"/>
            <a:ext cx="11735599" cy="587810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E498B4C3-8D56-4438-8400-D25E66ACA7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583" y="979892"/>
            <a:ext cx="11570012" cy="61487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DA25D04-E3F0-467F-8C7D-A166AF072C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3746" y="1558977"/>
            <a:ext cx="9230850" cy="53073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D48D4C-9AF6-46FC-9A9B-9965381C71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3744" y="1747293"/>
            <a:ext cx="8714286" cy="503809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2EC224CF-FEF8-4023-BFB9-DB23394112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79301" y="1782114"/>
            <a:ext cx="8618729" cy="500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8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文本框 14"/>
          <p:cNvSpPr>
            <a:spLocks noChangeArrowheads="1"/>
          </p:cNvSpPr>
          <p:nvPr/>
        </p:nvSpPr>
        <p:spPr bwMode="auto">
          <a:xfrm>
            <a:off x="6719726" y="2664025"/>
            <a:ext cx="1772776" cy="126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1F6E76"/>
              </a:buClr>
              <a:buSzPct val="70000"/>
              <a:buFont typeface="Wingdings 2" panose="05020102010507070707" pitchFamily="18" charset="2"/>
              <a:buChar char="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9ADEE5"/>
              </a:buClr>
              <a:buFont typeface="幼圆" panose="02010509060101010101" pitchFamily="49" charset="-122"/>
              <a:buChar char=" "/>
              <a:defRPr sz="1600">
                <a:solidFill>
                  <a:srgbClr val="64646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sz="7598">
              <a:solidFill>
                <a:srgbClr val="3F3F3F"/>
              </a:solidFill>
              <a:latin typeface="方正大黑简体"/>
              <a:ea typeface="方正大黑简体"/>
              <a:cs typeface="方正大黑简体"/>
            </a:endParaRPr>
          </a:p>
        </p:txBody>
      </p:sp>
      <p:sp>
        <p:nvSpPr>
          <p:cNvPr id="5126" name="Rectangle 20"/>
          <p:cNvSpPr>
            <a:spLocks noChangeArrowheads="1"/>
          </p:cNvSpPr>
          <p:nvPr/>
        </p:nvSpPr>
        <p:spPr bwMode="auto">
          <a:xfrm>
            <a:off x="5824609" y="4040030"/>
            <a:ext cx="3161477" cy="14283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175" tIns="57588" rIns="115175" bIns="57588" anchor="ctr"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1F6E76"/>
              </a:buClr>
              <a:buSzPct val="70000"/>
              <a:buFont typeface="Wingdings 2" panose="05020102010507070707" pitchFamily="18" charset="2"/>
              <a:buChar char="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9ADEE5"/>
              </a:buClr>
              <a:buFont typeface="幼圆" panose="02010509060101010101" pitchFamily="49" charset="-122"/>
              <a:buChar char=" "/>
              <a:defRPr sz="1600">
                <a:solidFill>
                  <a:srgbClr val="64646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zh-CN" sz="1799">
              <a:solidFill>
                <a:srgbClr val="56C8D3"/>
              </a:solidFill>
              <a:ea typeface="宋体" panose="02010600030101010101" pitchFamily="2" charset="-122"/>
            </a:endParaRPr>
          </a:p>
        </p:txBody>
      </p:sp>
      <p:grpSp>
        <p:nvGrpSpPr>
          <p:cNvPr id="2" name="组合 19"/>
          <p:cNvGrpSpPr>
            <a:grpSpLocks/>
          </p:cNvGrpSpPr>
          <p:nvPr/>
        </p:nvGrpSpPr>
        <p:grpSpPr bwMode="auto">
          <a:xfrm>
            <a:off x="2521882" y="2059345"/>
            <a:ext cx="2893259" cy="2925000"/>
            <a:chOff x="0" y="0"/>
            <a:chExt cx="2542903" cy="2542903"/>
          </a:xfrm>
        </p:grpSpPr>
        <p:sp>
          <p:nvSpPr>
            <p:cNvPr id="48134" name="圆角矩形 20"/>
            <p:cNvSpPr>
              <a:spLocks noChangeArrowheads="1"/>
            </p:cNvSpPr>
            <p:nvPr/>
          </p:nvSpPr>
          <p:spPr bwMode="auto">
            <a:xfrm>
              <a:off x="0" y="0"/>
              <a:ext cx="2542903" cy="2542903"/>
            </a:xfrm>
            <a:prstGeom prst="roundRect">
              <a:avLst>
                <a:gd name="adj" fmla="val 7759"/>
              </a:avLst>
            </a:prstGeom>
            <a:gradFill rotWithShape="1">
              <a:gsLst>
                <a:gs pos="0">
                  <a:srgbClr val="CACACA"/>
                </a:gs>
                <a:gs pos="6000">
                  <a:srgbClr val="CACACA"/>
                </a:gs>
                <a:gs pos="42999">
                  <a:srgbClr val="FFFFFF"/>
                </a:gs>
                <a:gs pos="79999">
                  <a:srgbClr val="F1F1F1"/>
                </a:gs>
                <a:gs pos="100000">
                  <a:srgbClr val="E4E4E4"/>
                </a:gs>
              </a:gsLst>
              <a:lin ang="2700000" scaled="1"/>
            </a:gra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1F6E76"/>
                </a:buClr>
                <a:buSzPct val="70000"/>
                <a:buFont typeface="Wingdings 2" panose="05020102010507070707" pitchFamily="18" charset="2"/>
                <a:buChar char="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algn="just">
                <a:lnSpc>
                  <a:spcPct val="130000"/>
                </a:lnSpc>
                <a:spcAft>
                  <a:spcPts val="600"/>
                </a:spcAft>
                <a:buClr>
                  <a:srgbClr val="9ADEE5"/>
                </a:buClr>
                <a:buFont typeface="幼圆" panose="02010509060101010101" pitchFamily="49" charset="-122"/>
                <a:buChar char=" "/>
                <a:defRPr sz="1600">
                  <a:solidFill>
                    <a:srgbClr val="646464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defTabSz="914126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zh-CN" altLang="zh-CN" sz="1799">
                <a:solidFill>
                  <a:srgbClr val="3F3F3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48135" name="圆角矩形 21"/>
            <p:cNvSpPr>
              <a:spLocks noChangeArrowheads="1"/>
            </p:cNvSpPr>
            <p:nvPr/>
          </p:nvSpPr>
          <p:spPr bwMode="auto">
            <a:xfrm>
              <a:off x="360847" y="360847"/>
              <a:ext cx="1821208" cy="1821208"/>
            </a:xfrm>
            <a:prstGeom prst="roundRect">
              <a:avLst>
                <a:gd name="adj" fmla="val 775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1F6E76"/>
                </a:buClr>
                <a:buSzPct val="70000"/>
                <a:buFont typeface="Wingdings 2" panose="05020102010507070707" pitchFamily="18" charset="2"/>
                <a:buChar char="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algn="just">
                <a:lnSpc>
                  <a:spcPct val="130000"/>
                </a:lnSpc>
                <a:spcAft>
                  <a:spcPts val="600"/>
                </a:spcAft>
                <a:buClr>
                  <a:srgbClr val="9ADEE5"/>
                </a:buClr>
                <a:buFont typeface="幼圆" panose="02010509060101010101" pitchFamily="49" charset="-122"/>
                <a:buChar char=" "/>
                <a:defRPr sz="1600">
                  <a:solidFill>
                    <a:srgbClr val="646464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defTabSz="914126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zh-CN" altLang="zh-CN" sz="1799">
                <a:solidFill>
                  <a:srgbClr val="3F3F3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48136" name="Freeform 41"/>
            <p:cNvSpPr>
              <a:spLocks noEditPoints="1" noChangeArrowheads="1"/>
            </p:cNvSpPr>
            <p:nvPr/>
          </p:nvSpPr>
          <p:spPr bwMode="auto">
            <a:xfrm>
              <a:off x="766717" y="761663"/>
              <a:ext cx="1009468" cy="906806"/>
            </a:xfrm>
            <a:custGeom>
              <a:avLst/>
              <a:gdLst>
                <a:gd name="T0" fmla="*/ 2147483646 w 67"/>
                <a:gd name="T1" fmla="*/ 2147483646 h 60"/>
                <a:gd name="T2" fmla="*/ 2147483646 w 67"/>
                <a:gd name="T3" fmla="*/ 0 h 60"/>
                <a:gd name="T4" fmla="*/ 2147483646 w 67"/>
                <a:gd name="T5" fmla="*/ 0 h 60"/>
                <a:gd name="T6" fmla="*/ 2147483646 w 67"/>
                <a:gd name="T7" fmla="*/ 2147483646 h 60"/>
                <a:gd name="T8" fmla="*/ 2147483646 w 67"/>
                <a:gd name="T9" fmla="*/ 2147483646 h 60"/>
                <a:gd name="T10" fmla="*/ 2147483646 w 67"/>
                <a:gd name="T11" fmla="*/ 2147483646 h 60"/>
                <a:gd name="T12" fmla="*/ 2147483646 w 67"/>
                <a:gd name="T13" fmla="*/ 2147483646 h 60"/>
                <a:gd name="T14" fmla="*/ 2147483646 w 67"/>
                <a:gd name="T15" fmla="*/ 2147483646 h 60"/>
                <a:gd name="T16" fmla="*/ 2147483646 w 67"/>
                <a:gd name="T17" fmla="*/ 2147483646 h 60"/>
                <a:gd name="T18" fmla="*/ 2147483646 w 67"/>
                <a:gd name="T19" fmla="*/ 2147483646 h 60"/>
                <a:gd name="T20" fmla="*/ 2147483646 w 67"/>
                <a:gd name="T21" fmla="*/ 2147483646 h 60"/>
                <a:gd name="T22" fmla="*/ 2147483646 w 67"/>
                <a:gd name="T23" fmla="*/ 2147483646 h 60"/>
                <a:gd name="T24" fmla="*/ 2147483646 w 67"/>
                <a:gd name="T25" fmla="*/ 2147483646 h 60"/>
                <a:gd name="T26" fmla="*/ 2147483646 w 67"/>
                <a:gd name="T27" fmla="*/ 2147483646 h 60"/>
                <a:gd name="T28" fmla="*/ 2147483646 w 67"/>
                <a:gd name="T29" fmla="*/ 2147483646 h 60"/>
                <a:gd name="T30" fmla="*/ 2147483646 w 67"/>
                <a:gd name="T31" fmla="*/ 2147483646 h 60"/>
                <a:gd name="T32" fmla="*/ 2147483646 w 67"/>
                <a:gd name="T33" fmla="*/ 2147483646 h 60"/>
                <a:gd name="T34" fmla="*/ 2147483646 w 67"/>
                <a:gd name="T35" fmla="*/ 2147483646 h 60"/>
                <a:gd name="T36" fmla="*/ 2147483646 w 67"/>
                <a:gd name="T37" fmla="*/ 2147483646 h 60"/>
                <a:gd name="T38" fmla="*/ 2147483646 w 67"/>
                <a:gd name="T39" fmla="*/ 2147483646 h 60"/>
                <a:gd name="T40" fmla="*/ 2147483646 w 67"/>
                <a:gd name="T41" fmla="*/ 2147483646 h 60"/>
                <a:gd name="T42" fmla="*/ 2147483646 w 67"/>
                <a:gd name="T43" fmla="*/ 2147483646 h 60"/>
                <a:gd name="T44" fmla="*/ 2147483646 w 67"/>
                <a:gd name="T45" fmla="*/ 2147483646 h 60"/>
                <a:gd name="T46" fmla="*/ 2147483646 w 67"/>
                <a:gd name="T47" fmla="*/ 2147483646 h 60"/>
                <a:gd name="T48" fmla="*/ 2147483646 w 67"/>
                <a:gd name="T49" fmla="*/ 2147483646 h 60"/>
                <a:gd name="T50" fmla="*/ 2147483646 w 67"/>
                <a:gd name="T51" fmla="*/ 2147483646 h 60"/>
                <a:gd name="T52" fmla="*/ 2147483646 w 67"/>
                <a:gd name="T53" fmla="*/ 2147483646 h 60"/>
                <a:gd name="T54" fmla="*/ 2147483646 w 67"/>
                <a:gd name="T55" fmla="*/ 2147483646 h 60"/>
                <a:gd name="T56" fmla="*/ 2147483646 w 67"/>
                <a:gd name="T57" fmla="*/ 2147483646 h 60"/>
                <a:gd name="T58" fmla="*/ 2147483646 w 67"/>
                <a:gd name="T59" fmla="*/ 2147483646 h 60"/>
                <a:gd name="T60" fmla="*/ 2147483646 w 67"/>
                <a:gd name="T61" fmla="*/ 2147483646 h 60"/>
                <a:gd name="T62" fmla="*/ 2147483646 w 67"/>
                <a:gd name="T63" fmla="*/ 2147483646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7"/>
                <a:gd name="T97" fmla="*/ 0 h 60"/>
                <a:gd name="T98" fmla="*/ 67 w 67"/>
                <a:gd name="T99" fmla="*/ 60 h 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7" h="60">
                  <a:moveTo>
                    <a:pt x="53" y="2"/>
                  </a:moveTo>
                  <a:cubicBezTo>
                    <a:pt x="53" y="1"/>
                    <a:pt x="52" y="0"/>
                    <a:pt x="5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4" y="1"/>
                    <a:pt x="44" y="2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3" y="14"/>
                    <a:pt x="53" y="14"/>
                    <a:pt x="53" y="14"/>
                  </a:cubicBezTo>
                  <a:lnTo>
                    <a:pt x="53" y="2"/>
                  </a:lnTo>
                  <a:close/>
                  <a:moveTo>
                    <a:pt x="66" y="3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5" y="0"/>
                    <a:pt x="33" y="0"/>
                    <a:pt x="31" y="2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3"/>
                    <a:pt x="0" y="35"/>
                    <a:pt x="2" y="36"/>
                  </a:cubicBezTo>
                  <a:cubicBezTo>
                    <a:pt x="2" y="37"/>
                    <a:pt x="3" y="37"/>
                    <a:pt x="4" y="37"/>
                  </a:cubicBezTo>
                  <a:cubicBezTo>
                    <a:pt x="5" y="37"/>
                    <a:pt x="6" y="37"/>
                    <a:pt x="7" y="36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2" y="38"/>
                    <a:pt x="65" y="38"/>
                    <a:pt x="66" y="36"/>
                  </a:cubicBezTo>
                  <a:cubicBezTo>
                    <a:pt x="67" y="35"/>
                    <a:pt x="67" y="33"/>
                    <a:pt x="66" y="31"/>
                  </a:cubicBezTo>
                  <a:close/>
                  <a:moveTo>
                    <a:pt x="9" y="37"/>
                  </a:moveTo>
                  <a:cubicBezTo>
                    <a:pt x="9" y="57"/>
                    <a:pt x="9" y="57"/>
                    <a:pt x="9" y="57"/>
                  </a:cubicBezTo>
                  <a:cubicBezTo>
                    <a:pt x="9" y="59"/>
                    <a:pt x="11" y="60"/>
                    <a:pt x="13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9" y="41"/>
                    <a:pt x="29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1"/>
                    <a:pt x="39" y="42"/>
                    <a:pt x="39" y="42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7" y="60"/>
                    <a:pt x="58" y="59"/>
                    <a:pt x="58" y="57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34" y="13"/>
                    <a:pt x="34" y="13"/>
                    <a:pt x="34" y="13"/>
                  </a:cubicBezTo>
                  <a:lnTo>
                    <a:pt x="9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799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8133" name="TextBox 9"/>
          <p:cNvSpPr txBox="1">
            <a:spLocks noChangeArrowheads="1"/>
          </p:cNvSpPr>
          <p:nvPr/>
        </p:nvSpPr>
        <p:spPr bwMode="auto">
          <a:xfrm>
            <a:off x="5496081" y="3402020"/>
            <a:ext cx="4622280" cy="52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1F6E76"/>
              </a:buClr>
              <a:buSzPct val="70000"/>
              <a:buFont typeface="Wingdings 2" panose="05020102010507070707" pitchFamily="18" charset="2"/>
              <a:buChar char="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9ADEE5"/>
              </a:buClr>
              <a:buFont typeface="幼圆" panose="02010509060101010101" pitchFamily="49" charset="-122"/>
              <a:buChar char=" "/>
              <a:defRPr sz="1600">
                <a:solidFill>
                  <a:srgbClr val="64646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1799" dirty="0">
                <a:solidFill>
                  <a:srgbClr val="333333"/>
                </a:solidFill>
                <a:ea typeface="宋体" panose="02010600030101010101" pitchFamily="2" charset="-122"/>
              </a:rPr>
              <a:t> </a:t>
            </a:r>
            <a:r>
              <a:rPr lang="zh-CN" altLang="en-US" sz="2799" b="1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数据挖掘</a:t>
            </a:r>
            <a:r>
              <a:rPr lang="en-US" altLang="zh-CN" sz="2799" b="1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799" b="1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可视化分析</a:t>
            </a:r>
            <a:endParaRPr lang="zh-CN" altLang="en-US" sz="1799" b="1" dirty="0">
              <a:solidFill>
                <a:srgbClr val="33333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666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201"/>
            <a:ext cx="12192000" cy="61087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686" y="1906149"/>
            <a:ext cx="8725348" cy="471194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686" y="1906149"/>
            <a:ext cx="8706297" cy="47373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685" y="1909324"/>
            <a:ext cx="8706297" cy="47055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634" y="1906149"/>
            <a:ext cx="8680896" cy="4686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159" y="1902974"/>
            <a:ext cx="8753927" cy="466749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80BF8833-CC9A-45E9-8E0E-E6C93F54AC31}"/>
              </a:ext>
            </a:extLst>
          </p:cNvPr>
          <p:cNvSpPr/>
          <p:nvPr/>
        </p:nvSpPr>
        <p:spPr>
          <a:xfrm>
            <a:off x="174419" y="287536"/>
            <a:ext cx="17235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76717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可视化分析</a:t>
            </a:r>
          </a:p>
        </p:txBody>
      </p:sp>
    </p:spTree>
    <p:extLst>
      <p:ext uri="{BB962C8B-B14F-4D97-AF65-F5344CB8AC3E}">
        <p14:creationId xmlns:p14="http://schemas.microsoft.com/office/powerpoint/2010/main" val="236453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文本框 14"/>
          <p:cNvSpPr>
            <a:spLocks noChangeArrowheads="1"/>
          </p:cNvSpPr>
          <p:nvPr/>
        </p:nvSpPr>
        <p:spPr bwMode="auto">
          <a:xfrm>
            <a:off x="6719726" y="2664025"/>
            <a:ext cx="1772776" cy="126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1F6E76"/>
              </a:buClr>
              <a:buSzPct val="70000"/>
              <a:buFont typeface="Wingdings 2" panose="05020102010507070707" pitchFamily="18" charset="2"/>
              <a:buChar char="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9ADEE5"/>
              </a:buClr>
              <a:buFont typeface="幼圆" panose="02010509060101010101" pitchFamily="49" charset="-122"/>
              <a:buChar char=" "/>
              <a:defRPr sz="1600">
                <a:solidFill>
                  <a:srgbClr val="64646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sz="7598">
              <a:solidFill>
                <a:srgbClr val="3F3F3F"/>
              </a:solidFill>
              <a:latin typeface="方正大黑简体"/>
              <a:ea typeface="方正大黑简体"/>
              <a:cs typeface="方正大黑简体"/>
            </a:endParaRPr>
          </a:p>
        </p:txBody>
      </p:sp>
      <p:sp>
        <p:nvSpPr>
          <p:cNvPr id="5126" name="Rectangle 20"/>
          <p:cNvSpPr>
            <a:spLocks noChangeArrowheads="1"/>
          </p:cNvSpPr>
          <p:nvPr/>
        </p:nvSpPr>
        <p:spPr bwMode="auto">
          <a:xfrm>
            <a:off x="5824609" y="4040030"/>
            <a:ext cx="3161477" cy="14283"/>
          </a:xfrm>
          <a:prstGeom prst="rect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175" tIns="57588" rIns="115175" bIns="57588" anchor="ctr"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1F6E76"/>
              </a:buClr>
              <a:buSzPct val="70000"/>
              <a:buFont typeface="Wingdings 2" panose="05020102010507070707" pitchFamily="18" charset="2"/>
              <a:buChar char="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9ADEE5"/>
              </a:buClr>
              <a:buFont typeface="幼圆" panose="02010509060101010101" pitchFamily="49" charset="-122"/>
              <a:buChar char=" "/>
              <a:defRPr sz="1600">
                <a:solidFill>
                  <a:srgbClr val="64646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zh-CN" sz="1799">
              <a:solidFill>
                <a:srgbClr val="56C8D3"/>
              </a:solidFill>
              <a:ea typeface="宋体" panose="02010600030101010101" pitchFamily="2" charset="-122"/>
            </a:endParaRPr>
          </a:p>
        </p:txBody>
      </p:sp>
      <p:grpSp>
        <p:nvGrpSpPr>
          <p:cNvPr id="2" name="组合 19"/>
          <p:cNvGrpSpPr>
            <a:grpSpLocks/>
          </p:cNvGrpSpPr>
          <p:nvPr/>
        </p:nvGrpSpPr>
        <p:grpSpPr bwMode="auto">
          <a:xfrm>
            <a:off x="2521882" y="2059345"/>
            <a:ext cx="2893259" cy="2925000"/>
            <a:chOff x="0" y="0"/>
            <a:chExt cx="2542903" cy="2542903"/>
          </a:xfrm>
        </p:grpSpPr>
        <p:sp>
          <p:nvSpPr>
            <p:cNvPr id="53254" name="圆角矩形 20"/>
            <p:cNvSpPr>
              <a:spLocks noChangeArrowheads="1"/>
            </p:cNvSpPr>
            <p:nvPr/>
          </p:nvSpPr>
          <p:spPr bwMode="auto">
            <a:xfrm>
              <a:off x="0" y="0"/>
              <a:ext cx="2542903" cy="2542903"/>
            </a:xfrm>
            <a:prstGeom prst="roundRect">
              <a:avLst>
                <a:gd name="adj" fmla="val 7759"/>
              </a:avLst>
            </a:prstGeom>
            <a:gradFill rotWithShape="1">
              <a:gsLst>
                <a:gs pos="0">
                  <a:srgbClr val="CACACA"/>
                </a:gs>
                <a:gs pos="6000">
                  <a:srgbClr val="CACACA"/>
                </a:gs>
                <a:gs pos="42999">
                  <a:srgbClr val="FFFFFF"/>
                </a:gs>
                <a:gs pos="79999">
                  <a:srgbClr val="F1F1F1"/>
                </a:gs>
                <a:gs pos="100000">
                  <a:srgbClr val="E4E4E4"/>
                </a:gs>
              </a:gsLst>
              <a:lin ang="2700000" scaled="1"/>
            </a:gra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1F6E76"/>
                </a:buClr>
                <a:buSzPct val="70000"/>
                <a:buFont typeface="Wingdings 2" panose="05020102010507070707" pitchFamily="18" charset="2"/>
                <a:buChar char="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algn="just">
                <a:lnSpc>
                  <a:spcPct val="130000"/>
                </a:lnSpc>
                <a:spcAft>
                  <a:spcPts val="600"/>
                </a:spcAft>
                <a:buClr>
                  <a:srgbClr val="9ADEE5"/>
                </a:buClr>
                <a:buFont typeface="幼圆" panose="02010509060101010101" pitchFamily="49" charset="-122"/>
                <a:buChar char=" "/>
                <a:defRPr sz="1600">
                  <a:solidFill>
                    <a:srgbClr val="646464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defTabSz="914126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zh-CN" altLang="zh-CN" sz="1799">
                <a:solidFill>
                  <a:srgbClr val="3F3F3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53255" name="圆角矩形 21"/>
            <p:cNvSpPr>
              <a:spLocks noChangeArrowheads="1"/>
            </p:cNvSpPr>
            <p:nvPr/>
          </p:nvSpPr>
          <p:spPr bwMode="auto">
            <a:xfrm>
              <a:off x="360847" y="360847"/>
              <a:ext cx="1821208" cy="1821208"/>
            </a:xfrm>
            <a:prstGeom prst="roundRect">
              <a:avLst>
                <a:gd name="adj" fmla="val 775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just">
                <a:lnSpc>
                  <a:spcPct val="110000"/>
                </a:lnSpc>
                <a:spcBef>
                  <a:spcPts val="1800"/>
                </a:spcBef>
                <a:buClr>
                  <a:srgbClr val="1F6E76"/>
                </a:buClr>
                <a:buSzPct val="70000"/>
                <a:buFont typeface="Wingdings 2" panose="05020102010507070707" pitchFamily="18" charset="2"/>
                <a:buChar char="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algn="just">
                <a:lnSpc>
                  <a:spcPct val="130000"/>
                </a:lnSpc>
                <a:spcAft>
                  <a:spcPts val="600"/>
                </a:spcAft>
                <a:buClr>
                  <a:srgbClr val="9ADEE5"/>
                </a:buClr>
                <a:buFont typeface="幼圆" panose="02010509060101010101" pitchFamily="49" charset="-122"/>
                <a:buChar char=" "/>
                <a:defRPr sz="1600">
                  <a:solidFill>
                    <a:srgbClr val="646464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defTabSz="914126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zh-CN" altLang="zh-CN" sz="1799">
                <a:solidFill>
                  <a:srgbClr val="3F3F3F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53256" name="Freeform 41"/>
            <p:cNvSpPr>
              <a:spLocks noEditPoints="1" noChangeArrowheads="1"/>
            </p:cNvSpPr>
            <p:nvPr/>
          </p:nvSpPr>
          <p:spPr bwMode="auto">
            <a:xfrm>
              <a:off x="766717" y="761663"/>
              <a:ext cx="1009468" cy="906806"/>
            </a:xfrm>
            <a:custGeom>
              <a:avLst/>
              <a:gdLst>
                <a:gd name="T0" fmla="*/ 2147483646 w 67"/>
                <a:gd name="T1" fmla="*/ 2147483646 h 60"/>
                <a:gd name="T2" fmla="*/ 2147483646 w 67"/>
                <a:gd name="T3" fmla="*/ 0 h 60"/>
                <a:gd name="T4" fmla="*/ 2147483646 w 67"/>
                <a:gd name="T5" fmla="*/ 0 h 60"/>
                <a:gd name="T6" fmla="*/ 2147483646 w 67"/>
                <a:gd name="T7" fmla="*/ 2147483646 h 60"/>
                <a:gd name="T8" fmla="*/ 2147483646 w 67"/>
                <a:gd name="T9" fmla="*/ 2147483646 h 60"/>
                <a:gd name="T10" fmla="*/ 2147483646 w 67"/>
                <a:gd name="T11" fmla="*/ 2147483646 h 60"/>
                <a:gd name="T12" fmla="*/ 2147483646 w 67"/>
                <a:gd name="T13" fmla="*/ 2147483646 h 60"/>
                <a:gd name="T14" fmla="*/ 2147483646 w 67"/>
                <a:gd name="T15" fmla="*/ 2147483646 h 60"/>
                <a:gd name="T16" fmla="*/ 2147483646 w 67"/>
                <a:gd name="T17" fmla="*/ 2147483646 h 60"/>
                <a:gd name="T18" fmla="*/ 2147483646 w 67"/>
                <a:gd name="T19" fmla="*/ 2147483646 h 60"/>
                <a:gd name="T20" fmla="*/ 2147483646 w 67"/>
                <a:gd name="T21" fmla="*/ 2147483646 h 60"/>
                <a:gd name="T22" fmla="*/ 2147483646 w 67"/>
                <a:gd name="T23" fmla="*/ 2147483646 h 60"/>
                <a:gd name="T24" fmla="*/ 2147483646 w 67"/>
                <a:gd name="T25" fmla="*/ 2147483646 h 60"/>
                <a:gd name="T26" fmla="*/ 2147483646 w 67"/>
                <a:gd name="T27" fmla="*/ 2147483646 h 60"/>
                <a:gd name="T28" fmla="*/ 2147483646 w 67"/>
                <a:gd name="T29" fmla="*/ 2147483646 h 60"/>
                <a:gd name="T30" fmla="*/ 2147483646 w 67"/>
                <a:gd name="T31" fmla="*/ 2147483646 h 60"/>
                <a:gd name="T32" fmla="*/ 2147483646 w 67"/>
                <a:gd name="T33" fmla="*/ 2147483646 h 60"/>
                <a:gd name="T34" fmla="*/ 2147483646 w 67"/>
                <a:gd name="T35" fmla="*/ 2147483646 h 60"/>
                <a:gd name="T36" fmla="*/ 2147483646 w 67"/>
                <a:gd name="T37" fmla="*/ 2147483646 h 60"/>
                <a:gd name="T38" fmla="*/ 2147483646 w 67"/>
                <a:gd name="T39" fmla="*/ 2147483646 h 60"/>
                <a:gd name="T40" fmla="*/ 2147483646 w 67"/>
                <a:gd name="T41" fmla="*/ 2147483646 h 60"/>
                <a:gd name="T42" fmla="*/ 2147483646 w 67"/>
                <a:gd name="T43" fmla="*/ 2147483646 h 60"/>
                <a:gd name="T44" fmla="*/ 2147483646 w 67"/>
                <a:gd name="T45" fmla="*/ 2147483646 h 60"/>
                <a:gd name="T46" fmla="*/ 2147483646 w 67"/>
                <a:gd name="T47" fmla="*/ 2147483646 h 60"/>
                <a:gd name="T48" fmla="*/ 2147483646 w 67"/>
                <a:gd name="T49" fmla="*/ 2147483646 h 60"/>
                <a:gd name="T50" fmla="*/ 2147483646 w 67"/>
                <a:gd name="T51" fmla="*/ 2147483646 h 60"/>
                <a:gd name="T52" fmla="*/ 2147483646 w 67"/>
                <a:gd name="T53" fmla="*/ 2147483646 h 60"/>
                <a:gd name="T54" fmla="*/ 2147483646 w 67"/>
                <a:gd name="T55" fmla="*/ 2147483646 h 60"/>
                <a:gd name="T56" fmla="*/ 2147483646 w 67"/>
                <a:gd name="T57" fmla="*/ 2147483646 h 60"/>
                <a:gd name="T58" fmla="*/ 2147483646 w 67"/>
                <a:gd name="T59" fmla="*/ 2147483646 h 60"/>
                <a:gd name="T60" fmla="*/ 2147483646 w 67"/>
                <a:gd name="T61" fmla="*/ 2147483646 h 60"/>
                <a:gd name="T62" fmla="*/ 2147483646 w 67"/>
                <a:gd name="T63" fmla="*/ 2147483646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7"/>
                <a:gd name="T97" fmla="*/ 0 h 60"/>
                <a:gd name="T98" fmla="*/ 67 w 67"/>
                <a:gd name="T99" fmla="*/ 60 h 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7" h="60">
                  <a:moveTo>
                    <a:pt x="53" y="2"/>
                  </a:moveTo>
                  <a:cubicBezTo>
                    <a:pt x="53" y="1"/>
                    <a:pt x="52" y="0"/>
                    <a:pt x="5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4" y="1"/>
                    <a:pt x="44" y="2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3" y="14"/>
                    <a:pt x="53" y="14"/>
                    <a:pt x="53" y="14"/>
                  </a:cubicBezTo>
                  <a:lnTo>
                    <a:pt x="53" y="2"/>
                  </a:lnTo>
                  <a:close/>
                  <a:moveTo>
                    <a:pt x="66" y="3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5" y="0"/>
                    <a:pt x="33" y="0"/>
                    <a:pt x="31" y="2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3"/>
                    <a:pt x="0" y="35"/>
                    <a:pt x="2" y="36"/>
                  </a:cubicBezTo>
                  <a:cubicBezTo>
                    <a:pt x="2" y="37"/>
                    <a:pt x="3" y="37"/>
                    <a:pt x="4" y="37"/>
                  </a:cubicBezTo>
                  <a:cubicBezTo>
                    <a:pt x="5" y="37"/>
                    <a:pt x="6" y="37"/>
                    <a:pt x="7" y="36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2" y="38"/>
                    <a:pt x="65" y="38"/>
                    <a:pt x="66" y="36"/>
                  </a:cubicBezTo>
                  <a:cubicBezTo>
                    <a:pt x="67" y="35"/>
                    <a:pt x="67" y="33"/>
                    <a:pt x="66" y="31"/>
                  </a:cubicBezTo>
                  <a:close/>
                  <a:moveTo>
                    <a:pt x="9" y="37"/>
                  </a:moveTo>
                  <a:cubicBezTo>
                    <a:pt x="9" y="57"/>
                    <a:pt x="9" y="57"/>
                    <a:pt x="9" y="57"/>
                  </a:cubicBezTo>
                  <a:cubicBezTo>
                    <a:pt x="9" y="59"/>
                    <a:pt x="11" y="60"/>
                    <a:pt x="13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9" y="41"/>
                    <a:pt x="29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1"/>
                    <a:pt x="39" y="42"/>
                    <a:pt x="39" y="42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7" y="60"/>
                    <a:pt x="58" y="59"/>
                    <a:pt x="58" y="57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34" y="13"/>
                    <a:pt x="34" y="13"/>
                    <a:pt x="34" y="13"/>
                  </a:cubicBezTo>
                  <a:lnTo>
                    <a:pt x="9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2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799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5696848" y="3402020"/>
            <a:ext cx="4676345" cy="52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 sz="1799">
                <a:solidFill>
                  <a:srgbClr val="33333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9ADEE5"/>
              </a:buClr>
              <a:buFont typeface="幼圆" panose="02010509060101010101" pitchFamily="49" charset="-122"/>
              <a:buChar char=" "/>
              <a:defRPr sz="1600">
                <a:solidFill>
                  <a:srgbClr val="64646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/>
              <a:t> </a:t>
            </a:r>
            <a:r>
              <a:rPr lang="zh-CN" altLang="en-US" sz="2799" b="1" dirty="0">
                <a:latin typeface="黑体" panose="02010609060101010101" pitchFamily="49" charset="-122"/>
                <a:ea typeface="黑体" panose="02010609060101010101" pitchFamily="49" charset="-122"/>
              </a:rPr>
              <a:t>数据挖掘</a:t>
            </a:r>
            <a:r>
              <a:rPr lang="en-US" altLang="zh-CN" sz="2799" b="1" dirty="0"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799" b="1" dirty="0">
                <a:latin typeface="黑体" panose="02010609060101010101" pitchFamily="49" charset="-122"/>
                <a:ea typeface="黑体" panose="02010609060101010101" pitchFamily="49" charset="-122"/>
              </a:rPr>
              <a:t>文献分析</a:t>
            </a:r>
          </a:p>
        </p:txBody>
      </p:sp>
    </p:spTree>
    <p:extLst>
      <p:ext uri="{BB962C8B-B14F-4D97-AF65-F5344CB8AC3E}">
        <p14:creationId xmlns:p14="http://schemas.microsoft.com/office/powerpoint/2010/main" val="250861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07" y="1061578"/>
            <a:ext cx="10965933" cy="5796421"/>
          </a:xfrm>
          <a:prstGeom prst="rect">
            <a:avLst/>
          </a:prstGeom>
        </p:spPr>
      </p:pic>
      <p:sp>
        <p:nvSpPr>
          <p:cNvPr id="12" name="矩形 8"/>
          <p:cNvSpPr>
            <a:spLocks noChangeArrowheads="1"/>
          </p:cNvSpPr>
          <p:nvPr/>
        </p:nvSpPr>
        <p:spPr bwMode="auto">
          <a:xfrm>
            <a:off x="594364" y="4987974"/>
            <a:ext cx="3398516" cy="52890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47" tIns="46978" rIns="90147" bIns="46978" anchor="ctr"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1F6E76"/>
              </a:buClr>
              <a:buSzPct val="70000"/>
              <a:buFont typeface="Wingdings 2" panose="05020102010507070707" pitchFamily="18" charset="2"/>
              <a:buChar char="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9ADEE5"/>
              </a:buClr>
              <a:buFont typeface="幼圆" panose="02010509060101010101" pitchFamily="49" charset="-122"/>
              <a:buChar char=" "/>
              <a:defRPr sz="1600">
                <a:solidFill>
                  <a:srgbClr val="64646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sz="1799">
              <a:solidFill>
                <a:srgbClr val="FFFFFF"/>
              </a:solidFill>
              <a:latin typeface="Franklin Gothic Book" panose="020B05030201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07" y="1061578"/>
            <a:ext cx="10965933" cy="5772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07" y="1053475"/>
            <a:ext cx="10965933" cy="58165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07" y="1053475"/>
            <a:ext cx="6393933" cy="3678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5684" y="967771"/>
            <a:ext cx="6096313" cy="37644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4076" y="967771"/>
            <a:ext cx="6064562" cy="58902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744B86A-9C3C-48A1-9CEC-CB2CCB5D68FB}"/>
              </a:ext>
            </a:extLst>
          </p:cNvPr>
          <p:cNvSpPr/>
          <p:nvPr/>
        </p:nvSpPr>
        <p:spPr>
          <a:xfrm>
            <a:off x="594364" y="410468"/>
            <a:ext cx="12666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76717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知网节</a:t>
            </a:r>
          </a:p>
        </p:txBody>
      </p:sp>
    </p:spTree>
    <p:extLst>
      <p:ext uri="{BB962C8B-B14F-4D97-AF65-F5344CB8AC3E}">
        <p14:creationId xmlns:p14="http://schemas.microsoft.com/office/powerpoint/2010/main" val="37545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标题 1"/>
          <p:cNvSpPr>
            <a:spLocks noChangeArrowheads="1"/>
          </p:cNvSpPr>
          <p:nvPr/>
        </p:nvSpPr>
        <p:spPr bwMode="auto">
          <a:xfrm>
            <a:off x="46027" y="46919"/>
            <a:ext cx="11377824" cy="64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175" tIns="57588" rIns="115175" bIns="57588"/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1F6E76"/>
              </a:buClr>
              <a:buSzPct val="70000"/>
              <a:buFont typeface="Wingdings 2" panose="05020102010507070707" pitchFamily="18" charset="2"/>
              <a:buChar char="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9ADEE5"/>
              </a:buClr>
              <a:buFont typeface="幼圆" panose="02010509060101010101" pitchFamily="49" charset="-122"/>
              <a:buChar char=" "/>
              <a:defRPr sz="1600">
                <a:solidFill>
                  <a:srgbClr val="64646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sz="2799" b="1">
              <a:solidFill>
                <a:srgbClr val="1C75D4"/>
              </a:solidFill>
              <a:sym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3AB28FD-6FF6-43A2-896A-E60CB1980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7" y="835495"/>
            <a:ext cx="11946104" cy="59755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75C1D57-BE4E-4B38-98A8-A549C0DFDB4F}"/>
              </a:ext>
            </a:extLst>
          </p:cNvPr>
          <p:cNvSpPr/>
          <p:nvPr/>
        </p:nvSpPr>
        <p:spPr>
          <a:xfrm>
            <a:off x="352199" y="241232"/>
            <a:ext cx="11144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76717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文献分析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5C23DDC-DCB5-47C4-B42A-E0A6C5246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7" y="702897"/>
            <a:ext cx="11946104" cy="61081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F6AA013-CCA6-4AFC-B843-7AA38A52A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265" y="1244184"/>
            <a:ext cx="9459866" cy="56138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C1C4FA6-EECF-4E4D-9913-A9D481EAB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2264" y="1244183"/>
            <a:ext cx="9459865" cy="34177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45AF3F3-309B-4649-A87F-537E6DB4E6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2262" y="1244182"/>
            <a:ext cx="9459865" cy="56138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4E189DC-77F3-4CE9-B57E-B7822ED463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6003" y="1229392"/>
            <a:ext cx="9152381" cy="55816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1F7B5B9-0E84-488A-9E8D-18C619AB68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5999" y="1229392"/>
            <a:ext cx="9152380" cy="5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4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52C8731-8661-4954-8B29-FEB3E33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5" y="609952"/>
            <a:ext cx="11076190" cy="612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87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"/>
          <p:cNvSpPr/>
          <p:nvPr/>
        </p:nvSpPr>
        <p:spPr>
          <a:xfrm>
            <a:off x="310245" y="3200400"/>
            <a:ext cx="2248070" cy="1081314"/>
          </a:xfrm>
          <a:prstGeom prst="wedgeRoundRectCallout">
            <a:avLst/>
          </a:prstGeom>
          <a:solidFill>
            <a:srgbClr val="DE4477"/>
          </a:solidFill>
          <a:ln>
            <a:solidFill>
              <a:srgbClr val="DE44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584" name="TextBox 20"/>
          <p:cNvSpPr txBox="1">
            <a:spLocks noChangeArrowheads="1"/>
          </p:cNvSpPr>
          <p:nvPr/>
        </p:nvSpPr>
        <p:spPr bwMode="auto">
          <a:xfrm>
            <a:off x="6427788" y="2805113"/>
            <a:ext cx="10937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id-ID" altLang="en-US" sz="540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O</a:t>
            </a:r>
            <a:endParaRPr lang="ru-RU" altLang="en-US" sz="5400" b="1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4590" name="Group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3" y="4812469"/>
            <a:ext cx="1008081" cy="193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5" name="TextBox 13"/>
          <p:cNvSpPr txBox="1">
            <a:spLocks noChangeArrowheads="1"/>
          </p:cNvSpPr>
          <p:nvPr/>
        </p:nvSpPr>
        <p:spPr bwMode="auto">
          <a:xfrm>
            <a:off x="405573" y="3513594"/>
            <a:ext cx="22480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我们改版啦！！</a:t>
            </a:r>
            <a:endParaRPr lang="en-US" altLang="zh-CN" sz="2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文本框 23"/>
          <p:cNvSpPr txBox="1">
            <a:spLocks noChangeArrowheads="1"/>
          </p:cNvSpPr>
          <p:nvPr/>
        </p:nvSpPr>
        <p:spPr bwMode="auto">
          <a:xfrm>
            <a:off x="310245" y="351432"/>
            <a:ext cx="19046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76717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1</a:t>
            </a:r>
            <a:r>
              <a:rPr lang="zh-CN" altLang="en-US" sz="2400" dirty="0">
                <a:solidFill>
                  <a:srgbClr val="76717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、首页介绍</a:t>
            </a:r>
          </a:p>
        </p:txBody>
      </p:sp>
      <p:pic>
        <p:nvPicPr>
          <p:cNvPr id="27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1"/>
          <a:stretch>
            <a:fillRect/>
          </a:stretch>
        </p:blipFill>
        <p:spPr bwMode="auto">
          <a:xfrm rot="16200000">
            <a:off x="-116298" y="467730"/>
            <a:ext cx="475555" cy="242959"/>
          </a:xfrm>
          <a:prstGeom prst="roundRect">
            <a:avLst>
              <a:gd name="adj" fmla="val 2215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组合 23"/>
          <p:cNvGrpSpPr/>
          <p:nvPr/>
        </p:nvGrpSpPr>
        <p:grpSpPr>
          <a:xfrm>
            <a:off x="421446" y="882153"/>
            <a:ext cx="1224000" cy="224872"/>
            <a:chOff x="421446" y="882153"/>
            <a:chExt cx="1224000" cy="224872"/>
          </a:xfrm>
        </p:grpSpPr>
        <p:sp>
          <p:nvSpPr>
            <p:cNvPr id="25" name="矩形 24"/>
            <p:cNvSpPr/>
            <p:nvPr/>
          </p:nvSpPr>
          <p:spPr>
            <a:xfrm>
              <a:off x="421446" y="882153"/>
              <a:ext cx="1224000" cy="36000"/>
            </a:xfrm>
            <a:prstGeom prst="rect">
              <a:avLst/>
            </a:prstGeom>
            <a:solidFill>
              <a:srgbClr val="513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21446" y="969209"/>
              <a:ext cx="792000" cy="36000"/>
            </a:xfrm>
            <a:prstGeom prst="rect">
              <a:avLst/>
            </a:prstGeom>
            <a:solidFill>
              <a:srgbClr val="DE44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21446" y="1071025"/>
              <a:ext cx="468000" cy="36000"/>
            </a:xfrm>
            <a:prstGeom prst="rect">
              <a:avLst/>
            </a:prstGeom>
            <a:solidFill>
              <a:srgbClr val="DE44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56" y="156625"/>
            <a:ext cx="8049102" cy="493604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69845" y="3618913"/>
            <a:ext cx="2483983" cy="461665"/>
          </a:xfrm>
          <a:prstGeom prst="rect">
            <a:avLst/>
          </a:prstGeom>
          <a:solidFill>
            <a:srgbClr val="DE4477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旧版本平台首页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68" y="1911352"/>
            <a:ext cx="8313258" cy="494664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7645318" y="3791344"/>
            <a:ext cx="32200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defTabSz="1216025">
              <a:spcBef>
                <a:spcPct val="20000"/>
              </a:spcBef>
              <a:defRPr sz="2800">
                <a:solidFill>
                  <a:schemeClr val="bg1"/>
                </a:solidFill>
                <a:cs typeface="+mn-ea"/>
              </a:defRPr>
            </a:lvl1pPr>
            <a:lvl2pPr marL="742950" indent="-285750" defTabSz="1216025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新版本平台首页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内容占位符 1" descr="11">
            <a:extLst>
              <a:ext uri="{FF2B5EF4-FFF2-40B4-BE49-F238E27FC236}">
                <a16:creationId xmlns:a16="http://schemas.microsoft.com/office/drawing/2014/main" xmlns="" id="{9F1172F5-B088-4328-AF75-9FB727967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51" y="5638800"/>
            <a:ext cx="254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图片 1">
            <a:extLst>
              <a:ext uri="{FF2B5EF4-FFF2-40B4-BE49-F238E27FC236}">
                <a16:creationId xmlns:a16="http://schemas.microsoft.com/office/drawing/2014/main" xmlns="" id="{5F07D809-DF05-4FA4-8771-9976F181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0618"/>
            <a:ext cx="12192000" cy="615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A46853C-0D8E-497C-8786-80DE43B17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4" y="1894417"/>
            <a:ext cx="9681633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2C26272-54B7-48AB-BFD6-FE2403689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4" y="1894417"/>
            <a:ext cx="9605433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B1A2D53-1B4A-49CD-B073-AAA00DFD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4" y="1902884"/>
            <a:ext cx="9675284" cy="413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A03B20B-9A68-4F84-94AE-9251A5F2B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33" y="2161117"/>
            <a:ext cx="9281584" cy="378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ABC4D5D-0F99-495C-9364-61F4319AF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568" y="2578101"/>
            <a:ext cx="4474633" cy="337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标题 1">
            <a:extLst>
              <a:ext uri="{FF2B5EF4-FFF2-40B4-BE49-F238E27FC236}">
                <a16:creationId xmlns:a16="http://schemas.microsoft.com/office/drawing/2014/main" xmlns="" id="{441CFC9C-585C-483C-ACEE-E5DE27AEF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84" y="2118"/>
            <a:ext cx="888788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b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CAJ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阅读器的使用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-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选择文本</a:t>
            </a:r>
          </a:p>
        </p:txBody>
      </p:sp>
    </p:spTree>
    <p:extLst>
      <p:ext uri="{BB962C8B-B14F-4D97-AF65-F5344CB8AC3E}">
        <p14:creationId xmlns:p14="http://schemas.microsoft.com/office/powerpoint/2010/main" val="1398135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内容占位符 1" descr="11">
            <a:extLst>
              <a:ext uri="{FF2B5EF4-FFF2-40B4-BE49-F238E27FC236}">
                <a16:creationId xmlns:a16="http://schemas.microsoft.com/office/drawing/2014/main" xmlns="" id="{9FAF93A0-412B-4F98-A226-99DFBE8F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51" y="5638800"/>
            <a:ext cx="254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图片 2">
            <a:extLst>
              <a:ext uri="{FF2B5EF4-FFF2-40B4-BE49-F238E27FC236}">
                <a16:creationId xmlns:a16="http://schemas.microsoft.com/office/drawing/2014/main" xmlns="" id="{46075E59-1B91-41B3-842D-5DC625C6A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740834"/>
            <a:ext cx="12179300" cy="611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0BCC00A-3AE4-4674-AD88-680BA3544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1" y="740834"/>
            <a:ext cx="82931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标题 1">
            <a:extLst>
              <a:ext uri="{FF2B5EF4-FFF2-40B4-BE49-F238E27FC236}">
                <a16:creationId xmlns:a16="http://schemas.microsoft.com/office/drawing/2014/main" xmlns="" id="{D0DAF9F0-7779-418D-B4F4-68D4BE204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34" y="42334"/>
            <a:ext cx="888788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b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CAJ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阅读器的使用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-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选择图像</a:t>
            </a:r>
          </a:p>
        </p:txBody>
      </p:sp>
    </p:spTree>
    <p:extLst>
      <p:ext uri="{BB962C8B-B14F-4D97-AF65-F5344CB8AC3E}">
        <p14:creationId xmlns:p14="http://schemas.microsoft.com/office/powerpoint/2010/main" val="2431291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内容占位符 1" descr="11">
            <a:extLst>
              <a:ext uri="{FF2B5EF4-FFF2-40B4-BE49-F238E27FC236}">
                <a16:creationId xmlns:a16="http://schemas.microsoft.com/office/drawing/2014/main" xmlns="" id="{7547056F-E720-4DF2-9978-B48CD602F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51" y="5638800"/>
            <a:ext cx="254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图片 4">
            <a:extLst>
              <a:ext uri="{FF2B5EF4-FFF2-40B4-BE49-F238E27FC236}">
                <a16:creationId xmlns:a16="http://schemas.microsoft.com/office/drawing/2014/main" xmlns="" id="{9FBD6885-2143-41B3-9F99-ADCE63C99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7" y="740834"/>
            <a:ext cx="11707283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标题 1">
            <a:extLst>
              <a:ext uri="{FF2B5EF4-FFF2-40B4-BE49-F238E27FC236}">
                <a16:creationId xmlns:a16="http://schemas.microsoft.com/office/drawing/2014/main" xmlns="" id="{8F5A8E7E-D108-4B3C-A8FD-822391AA8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34" y="42334"/>
            <a:ext cx="888788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b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CAJ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阅读器的使用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-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文字识别</a:t>
            </a:r>
          </a:p>
        </p:txBody>
      </p:sp>
    </p:spTree>
    <p:extLst>
      <p:ext uri="{BB962C8B-B14F-4D97-AF65-F5344CB8AC3E}">
        <p14:creationId xmlns:p14="http://schemas.microsoft.com/office/powerpoint/2010/main" val="2981724975"/>
      </p:ext>
    </p:extLst>
  </p:cSld>
  <p:clrMapOvr>
    <a:masterClrMapping/>
  </p:clrMapOvr>
  <p:transition spd="slow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内容占位符 1" descr="11">
            <a:extLst>
              <a:ext uri="{FF2B5EF4-FFF2-40B4-BE49-F238E27FC236}">
                <a16:creationId xmlns:a16="http://schemas.microsoft.com/office/drawing/2014/main" xmlns="" id="{510897EA-9A7F-43AD-8082-CA9C4A1C3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51" y="5638800"/>
            <a:ext cx="254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图片 5">
            <a:extLst>
              <a:ext uri="{FF2B5EF4-FFF2-40B4-BE49-F238E27FC236}">
                <a16:creationId xmlns:a16="http://schemas.microsoft.com/office/drawing/2014/main" xmlns="" id="{261F70EC-AF7B-4A84-BDCA-CC911AACD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4" y="740834"/>
            <a:ext cx="11751733" cy="604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标题 1">
            <a:extLst>
              <a:ext uri="{FF2B5EF4-FFF2-40B4-BE49-F238E27FC236}">
                <a16:creationId xmlns:a16="http://schemas.microsoft.com/office/drawing/2014/main" xmlns="" id="{6CCC9911-D68F-4F10-9C25-57D57482C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1" y="42334"/>
            <a:ext cx="8887884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b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CAJ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阅读器的使用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-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注释工具</a:t>
            </a:r>
          </a:p>
        </p:txBody>
      </p:sp>
    </p:spTree>
    <p:extLst>
      <p:ext uri="{BB962C8B-B14F-4D97-AF65-F5344CB8AC3E}">
        <p14:creationId xmlns:p14="http://schemas.microsoft.com/office/powerpoint/2010/main" val="1478178033"/>
      </p:ext>
    </p:extLst>
  </p:cSld>
  <p:clrMapOvr>
    <a:masterClrMapping/>
  </p:clrMapOvr>
  <p:transition spd="slow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内容占位符 1" descr="11">
            <a:extLst>
              <a:ext uri="{FF2B5EF4-FFF2-40B4-BE49-F238E27FC236}">
                <a16:creationId xmlns:a16="http://schemas.microsoft.com/office/drawing/2014/main" xmlns="" id="{12B46823-ABF2-43F8-A1E6-0689EA12C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51" y="5638800"/>
            <a:ext cx="254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图片 8">
            <a:extLst>
              <a:ext uri="{FF2B5EF4-FFF2-40B4-BE49-F238E27FC236}">
                <a16:creationId xmlns:a16="http://schemas.microsoft.com/office/drawing/2014/main" xmlns="" id="{A76EAC4F-55DC-4ADB-AD98-A232848BA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7" y="728133"/>
            <a:ext cx="11425767" cy="607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9177577-3833-4CD9-9D81-70331999A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67" y="924984"/>
            <a:ext cx="8401051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标题 1">
            <a:extLst>
              <a:ext uri="{FF2B5EF4-FFF2-40B4-BE49-F238E27FC236}">
                <a16:creationId xmlns:a16="http://schemas.microsoft.com/office/drawing/2014/main" xmlns="" id="{7CCAC2CD-2D58-4857-A6FD-926176EA2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84" y="29634"/>
            <a:ext cx="888788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b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CAJ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阅读器的使用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-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划词链接</a:t>
            </a:r>
          </a:p>
        </p:txBody>
      </p:sp>
    </p:spTree>
    <p:extLst>
      <p:ext uri="{BB962C8B-B14F-4D97-AF65-F5344CB8AC3E}">
        <p14:creationId xmlns:p14="http://schemas.microsoft.com/office/powerpoint/2010/main" val="157151653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3C83D9C-B337-437E-BE91-00605F956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636"/>
            <a:ext cx="12192000" cy="647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51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D82B8A-C622-4142-950E-D77943674C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1717" y="258234"/>
            <a:ext cx="2590800" cy="520700"/>
          </a:xfrm>
        </p:spPr>
        <p:txBody>
          <a:bodyPr>
            <a:noAutofit/>
          </a:bodyPr>
          <a:lstStyle/>
          <a:p>
            <a:pPr marL="457189" indent="-457189" algn="just" defTabSz="912261" eaLnBrk="1" hangingPunct="1">
              <a:spcBef>
                <a:spcPts val="8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/>
            </a:pPr>
            <a:r>
              <a:rPr lang="en-US" altLang="zh-CN" sz="3200" dirty="0">
                <a:solidFill>
                  <a:srgbClr val="09886D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E-Study</a:t>
            </a:r>
          </a:p>
        </p:txBody>
      </p:sp>
      <p:sp>
        <p:nvSpPr>
          <p:cNvPr id="35" name="MH_Entry_6">
            <a:extLst>
              <a:ext uri="{FF2B5EF4-FFF2-40B4-BE49-F238E27FC236}">
                <a16:creationId xmlns:a16="http://schemas.microsoft.com/office/drawing/2014/main" xmlns="" id="{6E2607C2-4730-4B9E-BBBA-CD79743367A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40884" y="3160184"/>
            <a:ext cx="2209800" cy="474133"/>
          </a:xfrm>
          <a:prstGeom prst="rect">
            <a:avLst/>
          </a:prstGeom>
          <a:noFill/>
          <a:ln w="9525">
            <a:noFill/>
          </a:ln>
        </p:spPr>
        <p:txBody>
          <a:bodyPr lIns="27000" tIns="0" rIns="0" bIns="0" anchor="ctr"/>
          <a:lstStyle/>
          <a:p>
            <a:pPr algn="ctr"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5F5F5F">
                    <a:lumMod val="75000"/>
                  </a:srgb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云同步</a:t>
            </a:r>
          </a:p>
        </p:txBody>
      </p:sp>
      <p:sp>
        <p:nvSpPr>
          <p:cNvPr id="14" name="MH_Others_2">
            <a:extLst>
              <a:ext uri="{FF2B5EF4-FFF2-40B4-BE49-F238E27FC236}">
                <a16:creationId xmlns:a16="http://schemas.microsoft.com/office/drawing/2014/main" xmlns="" id="{1F248555-1D60-4E7F-8141-0A94458693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661833" y="1526118"/>
            <a:ext cx="3871384" cy="3854449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3" noProof="1">
              <a:solidFill>
                <a:srgbClr val="5F5F5F">
                  <a:lumMod val="75000"/>
                </a:srgbClr>
              </a:solidFill>
              <a:latin typeface="Arial"/>
              <a:ea typeface="宋体"/>
            </a:endParaRPr>
          </a:p>
        </p:txBody>
      </p:sp>
      <p:sp>
        <p:nvSpPr>
          <p:cNvPr id="15" name="MH_Others_3">
            <a:extLst>
              <a:ext uri="{FF2B5EF4-FFF2-40B4-BE49-F238E27FC236}">
                <a16:creationId xmlns:a16="http://schemas.microsoft.com/office/drawing/2014/main" xmlns="" id="{55FE3EE9-7FFD-4617-A5E1-6EAABF227FA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483100" y="2533652"/>
            <a:ext cx="2226733" cy="18076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300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E-Study</a:t>
            </a:r>
            <a:r>
              <a:rPr lang="zh-CN" altLang="en-US" sz="3300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 能</a:t>
            </a:r>
          </a:p>
        </p:txBody>
      </p:sp>
      <p:grpSp>
        <p:nvGrpSpPr>
          <p:cNvPr id="94214" name="组合 3">
            <a:extLst>
              <a:ext uri="{FF2B5EF4-FFF2-40B4-BE49-F238E27FC236}">
                <a16:creationId xmlns:a16="http://schemas.microsoft.com/office/drawing/2014/main" xmlns="" id="{FDB81993-15FD-48F2-BFDF-35027B221DF1}"/>
              </a:ext>
            </a:extLst>
          </p:cNvPr>
          <p:cNvGrpSpPr>
            <a:grpSpLocks/>
          </p:cNvGrpSpPr>
          <p:nvPr/>
        </p:nvGrpSpPr>
        <p:grpSpPr bwMode="auto">
          <a:xfrm>
            <a:off x="491067" y="1600201"/>
            <a:ext cx="4224867" cy="571500"/>
            <a:chOff x="1349" y="1610"/>
            <a:chExt cx="4991" cy="676"/>
          </a:xfrm>
        </p:grpSpPr>
        <p:sp>
          <p:nvSpPr>
            <p:cNvPr id="16" name="MH_Entry_1">
              <a:extLst>
                <a:ext uri="{FF2B5EF4-FFF2-40B4-BE49-F238E27FC236}">
                  <a16:creationId xmlns:a16="http://schemas.microsoft.com/office/drawing/2014/main" xmlns="" id="{52A0A323-DD09-47BD-A649-B6C5DC62122E}"/>
                </a:ext>
              </a:extLst>
            </p:cNvPr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349" y="1610"/>
              <a:ext cx="4026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000" tIns="0" rIns="0" bIns="0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defTabSz="121917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zh-CN" altLang="en-US" sz="2400" b="1" noProof="1">
                  <a:solidFill>
                    <a:srgbClr val="5F5F5F">
                      <a:lumMod val="75000"/>
                    </a:srgbClr>
                  </a:solidFill>
                  <a:latin typeface="宋体" panose="02010600030101010101" pitchFamily="2" charset="-122"/>
                </a:rPr>
                <a:t>一站式阅读和管理平台</a:t>
              </a:r>
            </a:p>
          </p:txBody>
        </p:sp>
        <p:sp>
          <p:nvSpPr>
            <p:cNvPr id="28" name="MH_Number_1">
              <a:extLst>
                <a:ext uri="{FF2B5EF4-FFF2-40B4-BE49-F238E27FC236}">
                  <a16:creationId xmlns:a16="http://schemas.microsoft.com/office/drawing/2014/main" xmlns="" id="{65B0335A-DCAC-48F0-9365-AD057DD5B016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665" y="1610"/>
              <a:ext cx="675" cy="67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noProof="1">
                  <a:solidFill>
                    <a:srgbClr val="5F5F5F">
                      <a:lumMod val="75000"/>
                    </a:srgbClr>
                  </a:solidFill>
                  <a:latin typeface="Arial"/>
                  <a:ea typeface="宋体"/>
                  <a:cs typeface="Arial Unicode MS" panose="020B0604020202020204" charset="-122"/>
                </a:rPr>
                <a:t>1</a:t>
              </a:r>
            </a:p>
          </p:txBody>
        </p:sp>
      </p:grpSp>
      <p:grpSp>
        <p:nvGrpSpPr>
          <p:cNvPr id="94215" name="组合 5">
            <a:extLst>
              <a:ext uri="{FF2B5EF4-FFF2-40B4-BE49-F238E27FC236}">
                <a16:creationId xmlns:a16="http://schemas.microsoft.com/office/drawing/2014/main" xmlns="" id="{C7367DC1-8A2D-4670-80C6-A4C0634C7E4F}"/>
              </a:ext>
            </a:extLst>
          </p:cNvPr>
          <p:cNvGrpSpPr>
            <a:grpSpLocks/>
          </p:cNvGrpSpPr>
          <p:nvPr/>
        </p:nvGrpSpPr>
        <p:grpSpPr bwMode="auto">
          <a:xfrm>
            <a:off x="6083300" y="1293285"/>
            <a:ext cx="2878667" cy="713316"/>
            <a:chOff x="7394" y="1667"/>
            <a:chExt cx="3402" cy="842"/>
          </a:xfrm>
        </p:grpSpPr>
        <p:sp>
          <p:nvSpPr>
            <p:cNvPr id="23" name="MH_Entry_2">
              <a:extLst>
                <a:ext uri="{FF2B5EF4-FFF2-40B4-BE49-F238E27FC236}">
                  <a16:creationId xmlns:a16="http://schemas.microsoft.com/office/drawing/2014/main" xmlns="" id="{DA8DFF0F-07A9-483F-9421-35D376B5F03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147" y="1667"/>
              <a:ext cx="2649" cy="56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27000" tIns="0" rIns="0" bIns="0" anchor="ctr"/>
            <a:lstStyle/>
            <a:p>
              <a:pPr algn="ctr" defTabSz="121917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>
                  <a:solidFill>
                    <a:srgbClr val="5F5F5F">
                      <a:lumMod val="75000"/>
                    </a:srgb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文献检索和下载</a:t>
              </a:r>
              <a:endParaRPr lang="zh-CN" altLang="en-US" sz="2400" b="1" dirty="0">
                <a:solidFill>
                  <a:srgbClr val="5F5F5F">
                    <a:lumMod val="75000"/>
                  </a:srgb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9" name="MH_Number_2">
              <a:extLst>
                <a:ext uri="{FF2B5EF4-FFF2-40B4-BE49-F238E27FC236}">
                  <a16:creationId xmlns:a16="http://schemas.microsoft.com/office/drawing/2014/main" xmlns="" id="{2D0D2C94-B750-4FE7-A9B0-180906D086E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394" y="1834"/>
              <a:ext cx="675" cy="67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noProof="1">
                  <a:solidFill>
                    <a:srgbClr val="5F5F5F">
                      <a:lumMod val="75000"/>
                    </a:srgbClr>
                  </a:solidFill>
                  <a:latin typeface="Arial"/>
                  <a:ea typeface="宋体"/>
                  <a:cs typeface="Arial Unicode MS" panose="020B0604020202020204" charset="-122"/>
                </a:rPr>
                <a:t>2</a:t>
              </a:r>
            </a:p>
          </p:txBody>
        </p:sp>
      </p:grpSp>
      <p:grpSp>
        <p:nvGrpSpPr>
          <p:cNvPr id="94216" name="组合 6">
            <a:extLst>
              <a:ext uri="{FF2B5EF4-FFF2-40B4-BE49-F238E27FC236}">
                <a16:creationId xmlns:a16="http://schemas.microsoft.com/office/drawing/2014/main" xmlns="" id="{57F7A12D-5EB9-405B-B8D6-DEAD77351D72}"/>
              </a:ext>
            </a:extLst>
          </p:cNvPr>
          <p:cNvGrpSpPr>
            <a:grpSpLocks/>
          </p:cNvGrpSpPr>
          <p:nvPr/>
        </p:nvGrpSpPr>
        <p:grpSpPr bwMode="auto">
          <a:xfrm>
            <a:off x="7196667" y="2468034"/>
            <a:ext cx="2556933" cy="571500"/>
            <a:chOff x="8501" y="3055"/>
            <a:chExt cx="3018" cy="676"/>
          </a:xfrm>
        </p:grpSpPr>
        <p:sp>
          <p:nvSpPr>
            <p:cNvPr id="25" name="MH_Entry_3">
              <a:extLst>
                <a:ext uri="{FF2B5EF4-FFF2-40B4-BE49-F238E27FC236}">
                  <a16:creationId xmlns:a16="http://schemas.microsoft.com/office/drawing/2014/main" xmlns="" id="{ACA43A0E-3714-4DE7-A8CE-AF27FF3F6BD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058" y="3055"/>
              <a:ext cx="2461" cy="56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27000" tIns="0" rIns="0" bIns="0" anchor="ctr"/>
            <a:lstStyle/>
            <a:p>
              <a:pPr algn="ctr" defTabSz="121917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solidFill>
                    <a:srgbClr val="5F5F5F">
                      <a:lumMod val="75000"/>
                    </a:srgb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深入研读</a:t>
              </a:r>
            </a:p>
          </p:txBody>
        </p:sp>
        <p:sp>
          <p:nvSpPr>
            <p:cNvPr id="30" name="MH_Number_3">
              <a:extLst>
                <a:ext uri="{FF2B5EF4-FFF2-40B4-BE49-F238E27FC236}">
                  <a16:creationId xmlns:a16="http://schemas.microsoft.com/office/drawing/2014/main" xmlns="" id="{87C6B631-8F02-4BF6-86FE-0DA641D01575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501" y="3058"/>
              <a:ext cx="680" cy="67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noProof="1">
                  <a:solidFill>
                    <a:srgbClr val="5F5F5F">
                      <a:lumMod val="75000"/>
                    </a:srgbClr>
                  </a:solidFill>
                  <a:latin typeface="Arial"/>
                  <a:ea typeface="宋体"/>
                  <a:cs typeface="Arial Unicode MS" panose="020B0604020202020204" charset="-122"/>
                </a:rPr>
                <a:t>3</a:t>
              </a:r>
            </a:p>
          </p:txBody>
        </p:sp>
      </p:grpSp>
      <p:sp>
        <p:nvSpPr>
          <p:cNvPr id="31" name="MH_Number_4">
            <a:extLst>
              <a:ext uri="{FF2B5EF4-FFF2-40B4-BE49-F238E27FC236}">
                <a16:creationId xmlns:a16="http://schemas.microsoft.com/office/drawing/2014/main" xmlns="" id="{ADF9EC7A-3B5A-4A84-A76E-DDF95339154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095068" y="3920067"/>
            <a:ext cx="573617" cy="56938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5F5F5F">
                    <a:lumMod val="75000"/>
                  </a:srgbClr>
                </a:solidFill>
                <a:latin typeface="Arial"/>
                <a:ea typeface="宋体"/>
                <a:cs typeface="Arial Unicode MS" panose="020B0604020202020204" charset="-122"/>
              </a:rPr>
              <a:t>4</a:t>
            </a:r>
          </a:p>
        </p:txBody>
      </p:sp>
      <p:grpSp>
        <p:nvGrpSpPr>
          <p:cNvPr id="94218" name="组合 4">
            <a:extLst>
              <a:ext uri="{FF2B5EF4-FFF2-40B4-BE49-F238E27FC236}">
                <a16:creationId xmlns:a16="http://schemas.microsoft.com/office/drawing/2014/main" xmlns="" id="{F8AB0F98-3F57-4AD6-8EBD-8CF84238398D}"/>
              </a:ext>
            </a:extLst>
          </p:cNvPr>
          <p:cNvGrpSpPr>
            <a:grpSpLocks/>
          </p:cNvGrpSpPr>
          <p:nvPr/>
        </p:nvGrpSpPr>
        <p:grpSpPr bwMode="auto">
          <a:xfrm>
            <a:off x="5793318" y="4982634"/>
            <a:ext cx="2897716" cy="810684"/>
            <a:chOff x="7053" y="5885"/>
            <a:chExt cx="3422" cy="958"/>
          </a:xfrm>
        </p:grpSpPr>
        <p:sp>
          <p:nvSpPr>
            <p:cNvPr id="26" name="MH_Entry_5">
              <a:extLst>
                <a:ext uri="{FF2B5EF4-FFF2-40B4-BE49-F238E27FC236}">
                  <a16:creationId xmlns:a16="http://schemas.microsoft.com/office/drawing/2014/main" xmlns="" id="{B8DAEEE6-CA8C-4C97-AAA0-1AD608E3126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43" y="6280"/>
              <a:ext cx="3232" cy="56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27000" tIns="0" rIns="0" bIns="0" anchor="ctr"/>
            <a:lstStyle/>
            <a:p>
              <a:pPr algn="ctr" defTabSz="121917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solidFill>
                    <a:srgbClr val="5F5F5F">
                      <a:lumMod val="75000"/>
                    </a:srgb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写作和排版</a:t>
              </a:r>
            </a:p>
          </p:txBody>
        </p:sp>
        <p:sp>
          <p:nvSpPr>
            <p:cNvPr id="32" name="MH_Number_5">
              <a:extLst>
                <a:ext uri="{FF2B5EF4-FFF2-40B4-BE49-F238E27FC236}">
                  <a16:creationId xmlns:a16="http://schemas.microsoft.com/office/drawing/2014/main" xmlns="" id="{787F0C0E-7C3E-45CE-8AAB-FD560AD5EE0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053" y="5885"/>
              <a:ext cx="680" cy="67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noProof="1">
                  <a:solidFill>
                    <a:srgbClr val="5F5F5F">
                      <a:lumMod val="75000"/>
                    </a:srgbClr>
                  </a:solidFill>
                  <a:latin typeface="Arial"/>
                  <a:ea typeface="宋体"/>
                  <a:cs typeface="Arial Unicode MS" panose="020B0604020202020204" charset="-122"/>
                </a:rPr>
                <a:t>5</a:t>
              </a:r>
            </a:p>
          </p:txBody>
        </p:sp>
      </p:grpSp>
      <p:grpSp>
        <p:nvGrpSpPr>
          <p:cNvPr id="94219" name="组合 2">
            <a:extLst>
              <a:ext uri="{FF2B5EF4-FFF2-40B4-BE49-F238E27FC236}">
                <a16:creationId xmlns:a16="http://schemas.microsoft.com/office/drawing/2014/main" xmlns="" id="{E4D69955-1A2C-4E2A-BD48-F606AE056AA0}"/>
              </a:ext>
            </a:extLst>
          </p:cNvPr>
          <p:cNvGrpSpPr>
            <a:grpSpLocks/>
          </p:cNvGrpSpPr>
          <p:nvPr/>
        </p:nvGrpSpPr>
        <p:grpSpPr bwMode="auto">
          <a:xfrm>
            <a:off x="1985434" y="4569884"/>
            <a:ext cx="2580217" cy="651933"/>
            <a:chOff x="2766" y="5678"/>
            <a:chExt cx="3047" cy="769"/>
          </a:xfrm>
        </p:grpSpPr>
        <p:sp>
          <p:nvSpPr>
            <p:cNvPr id="27" name="MH_Entry_6">
              <a:extLst>
                <a:ext uri="{FF2B5EF4-FFF2-40B4-BE49-F238E27FC236}">
                  <a16:creationId xmlns:a16="http://schemas.microsoft.com/office/drawing/2014/main" xmlns="" id="{4DBEE192-594A-4C6B-A33A-B0D48B34735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766" y="5885"/>
              <a:ext cx="2610" cy="56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27000" tIns="0" rIns="0" bIns="0" anchor="ctr"/>
            <a:lstStyle/>
            <a:p>
              <a:pPr algn="ctr" defTabSz="121917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solidFill>
                    <a:srgbClr val="5F5F5F">
                      <a:lumMod val="75000"/>
                    </a:srgb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在线投稿</a:t>
              </a:r>
            </a:p>
          </p:txBody>
        </p:sp>
        <p:sp>
          <p:nvSpPr>
            <p:cNvPr id="33" name="MH_Number_6">
              <a:extLst>
                <a:ext uri="{FF2B5EF4-FFF2-40B4-BE49-F238E27FC236}">
                  <a16:creationId xmlns:a16="http://schemas.microsoft.com/office/drawing/2014/main" xmlns="" id="{4A423D26-6E58-4CF2-8EE3-CA58135A32E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136" y="5678"/>
              <a:ext cx="677" cy="67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noProof="1">
                  <a:solidFill>
                    <a:srgbClr val="5F5F5F">
                      <a:lumMod val="75000"/>
                    </a:srgbClr>
                  </a:solidFill>
                  <a:latin typeface="Arial"/>
                  <a:ea typeface="宋体"/>
                  <a:cs typeface="Arial Unicode MS" panose="020B0604020202020204" charset="-122"/>
                </a:rPr>
                <a:t>6</a:t>
              </a:r>
            </a:p>
          </p:txBody>
        </p:sp>
      </p:grpSp>
      <p:sp>
        <p:nvSpPr>
          <p:cNvPr id="34" name="MH_Number_6">
            <a:extLst>
              <a:ext uri="{FF2B5EF4-FFF2-40B4-BE49-F238E27FC236}">
                <a16:creationId xmlns:a16="http://schemas.microsoft.com/office/drawing/2014/main" xmlns="" id="{AE7D559F-C417-4E56-913B-57F2906EF0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352801" y="3162301"/>
            <a:ext cx="571500" cy="57996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noProof="1">
                <a:solidFill>
                  <a:srgbClr val="5F5F5F">
                    <a:lumMod val="75000"/>
                  </a:srgbClr>
                </a:solidFill>
                <a:latin typeface="Arial"/>
                <a:ea typeface="宋体"/>
                <a:cs typeface="Arial Unicode MS" panose="020B0604020202020204" charset="-122"/>
              </a:rPr>
              <a:t>7</a:t>
            </a:r>
          </a:p>
        </p:txBody>
      </p:sp>
      <p:sp>
        <p:nvSpPr>
          <p:cNvPr id="38" name="MH_Entry_4">
            <a:extLst>
              <a:ext uri="{FF2B5EF4-FFF2-40B4-BE49-F238E27FC236}">
                <a16:creationId xmlns:a16="http://schemas.microsoft.com/office/drawing/2014/main" xmlns="" id="{8DBE7C2E-640B-4D40-9140-718FBF9C9D3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778752" y="3920067"/>
            <a:ext cx="1974849" cy="662517"/>
          </a:xfrm>
          <a:prstGeom prst="rect">
            <a:avLst/>
          </a:prstGeom>
          <a:noFill/>
          <a:ln w="9525">
            <a:noFill/>
          </a:ln>
        </p:spPr>
        <p:txBody>
          <a:bodyPr lIns="27000" tIns="0" rIns="0" bIns="0" anchor="ctr"/>
          <a:lstStyle/>
          <a:p>
            <a:pPr defTabSz="121917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5F5F5F">
                    <a:lumMod val="75000"/>
                  </a:srgb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记录数字笔记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5F5F5F">
                    <a:lumMod val="75000"/>
                  </a:srgb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实现知识管理</a:t>
            </a:r>
          </a:p>
        </p:txBody>
      </p:sp>
    </p:spTree>
    <p:extLst>
      <p:ext uri="{BB962C8B-B14F-4D97-AF65-F5344CB8AC3E}">
        <p14:creationId xmlns:p14="http://schemas.microsoft.com/office/powerpoint/2010/main" val="3677275598"/>
      </p:ext>
    </p:extLst>
  </p:cSld>
  <p:clrMapOvr>
    <a:masterClrMapping/>
  </p:clrMapOvr>
  <p:transition spd="slow" advTm="2000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矩形 22">
            <a:extLst>
              <a:ext uri="{FF2B5EF4-FFF2-40B4-BE49-F238E27FC236}">
                <a16:creationId xmlns:a16="http://schemas.microsoft.com/office/drawing/2014/main" xmlns="" id="{2CC98ACD-60B1-4917-8245-9DC3565869B4}"/>
              </a:ext>
            </a:extLst>
          </p:cNvPr>
          <p:cNvSpPr/>
          <p:nvPr/>
        </p:nvSpPr>
        <p:spPr>
          <a:xfrm>
            <a:off x="1413934" y="2415117"/>
            <a:ext cx="9364133" cy="193899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21917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支持多类型文件的分类管理</a:t>
            </a:r>
          </a:p>
          <a:p>
            <a:pPr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支持目前全球主要学术成果文件格式，包括：</a:t>
            </a:r>
            <a:r>
              <a:rPr lang="en-US" altLang="zh-CN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CAJ</a:t>
            </a: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KDH</a:t>
            </a: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NH</a:t>
            </a: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PDF</a:t>
            </a: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TEB</a:t>
            </a: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等文件的管理和阅读</a:t>
            </a:r>
          </a:p>
        </p:txBody>
      </p:sp>
      <p:sp>
        <p:nvSpPr>
          <p:cNvPr id="96259" name="文本框 1">
            <a:extLst>
              <a:ext uri="{FF2B5EF4-FFF2-40B4-BE49-F238E27FC236}">
                <a16:creationId xmlns:a16="http://schemas.microsoft.com/office/drawing/2014/main" xmlns="" id="{B61A559A-BF9B-482A-9478-AA0CCAAA7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918" y="1521885"/>
            <a:ext cx="6013449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189" indent="-457189" defTabSz="121917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CB692"/>
              </a:buClr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1.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一站式阅读和管理文献</a:t>
            </a:r>
          </a:p>
        </p:txBody>
      </p:sp>
    </p:spTree>
    <p:extLst>
      <p:ext uri="{BB962C8B-B14F-4D97-AF65-F5344CB8AC3E}">
        <p14:creationId xmlns:p14="http://schemas.microsoft.com/office/powerpoint/2010/main" val="3721322243"/>
      </p:ext>
    </p:extLst>
  </p:cSld>
  <p:clrMapOvr>
    <a:masterClrMapping/>
  </p:clrMapOvr>
  <p:transition spd="slow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文本框 2">
            <a:extLst>
              <a:ext uri="{FF2B5EF4-FFF2-40B4-BE49-F238E27FC236}">
                <a16:creationId xmlns:a16="http://schemas.microsoft.com/office/drawing/2014/main" xmlns="" id="{AFCDA175-67AA-4CD9-B3BD-4A384994F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784" y="211667"/>
            <a:ext cx="53678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一站式阅读和管理文献</a:t>
            </a:r>
          </a:p>
        </p:txBody>
      </p:sp>
      <p:pic>
        <p:nvPicPr>
          <p:cNvPr id="97283" name="图片 4" descr="e1">
            <a:extLst>
              <a:ext uri="{FF2B5EF4-FFF2-40B4-BE49-F238E27FC236}">
                <a16:creationId xmlns:a16="http://schemas.microsoft.com/office/drawing/2014/main" xmlns="" id="{C20A32D2-874E-4E66-AA90-45F784A2C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5" y="857252"/>
            <a:ext cx="9019116" cy="58864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8F84266C-5A5B-4AB8-ADF2-6BA20DB9DC7D}"/>
              </a:ext>
            </a:extLst>
          </p:cNvPr>
          <p:cNvSpPr/>
          <p:nvPr/>
        </p:nvSpPr>
        <p:spPr>
          <a:xfrm>
            <a:off x="6070601" y="5154084"/>
            <a:ext cx="1375833" cy="50800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6" name="图片 5" descr="e2">
            <a:extLst>
              <a:ext uri="{FF2B5EF4-FFF2-40B4-BE49-F238E27FC236}">
                <a16:creationId xmlns:a16="http://schemas.microsoft.com/office/drawing/2014/main" xmlns="" id="{18203116-1A5D-4CD0-A5D0-788B15C0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1" y="857252"/>
            <a:ext cx="9652000" cy="5886449"/>
          </a:xfrm>
          <a:prstGeom prst="rect">
            <a:avLst/>
          </a:prstGeom>
          <a:noFill/>
          <a:ln w="9525">
            <a:solidFill>
              <a:srgbClr val="1655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2A33A9-0D6A-450A-BF8B-826C5FEFE783}"/>
              </a:ext>
            </a:extLst>
          </p:cNvPr>
          <p:cNvSpPr/>
          <p:nvPr/>
        </p:nvSpPr>
        <p:spPr>
          <a:xfrm>
            <a:off x="2315634" y="2288118"/>
            <a:ext cx="1424517" cy="241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6" name="圆角矩形标注 15">
            <a:extLst>
              <a:ext uri="{FF2B5EF4-FFF2-40B4-BE49-F238E27FC236}">
                <a16:creationId xmlns:a16="http://schemas.microsoft.com/office/drawing/2014/main" xmlns="" id="{FFCABB5E-4AF8-46D0-ADCD-9800D7A99AB2}"/>
              </a:ext>
            </a:extLst>
          </p:cNvPr>
          <p:cNvSpPr/>
          <p:nvPr/>
        </p:nvSpPr>
        <p:spPr>
          <a:xfrm>
            <a:off x="3740151" y="2834217"/>
            <a:ext cx="2656416" cy="762000"/>
          </a:xfrm>
          <a:prstGeom prst="wedgeRoundRectCallout">
            <a:avLst>
              <a:gd name="adj1" fmla="val -45896"/>
              <a:gd name="adj2" fmla="val -74890"/>
              <a:gd name="adj3" fmla="val 16667"/>
            </a:avLst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defRPr/>
            </a:pPr>
            <a:r>
              <a:rPr lang="zh-CN" altLang="en-US" sz="2133" noProof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不同的学习单元，便于分类管理文献</a:t>
            </a:r>
          </a:p>
        </p:txBody>
      </p:sp>
    </p:spTree>
    <p:extLst>
      <p:ext uri="{BB962C8B-B14F-4D97-AF65-F5344CB8AC3E}">
        <p14:creationId xmlns:p14="http://schemas.microsoft.com/office/powerpoint/2010/main" val="17923995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7" grpId="0" bldLvl="0" animBg="1"/>
      <p:bldP spid="16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组合 10">
            <a:extLst>
              <a:ext uri="{FF2B5EF4-FFF2-40B4-BE49-F238E27FC236}">
                <a16:creationId xmlns:a16="http://schemas.microsoft.com/office/drawing/2014/main" xmlns="" id="{A1F7542E-9953-4C64-B473-9C3215F70A4A}"/>
              </a:ext>
            </a:extLst>
          </p:cNvPr>
          <p:cNvGrpSpPr>
            <a:grpSpLocks/>
          </p:cNvGrpSpPr>
          <p:nvPr/>
        </p:nvGrpSpPr>
        <p:grpSpPr bwMode="auto">
          <a:xfrm>
            <a:off x="1132417" y="772585"/>
            <a:ext cx="9472083" cy="5956300"/>
            <a:chOff x="1829" y="1215"/>
            <a:chExt cx="14916" cy="9380"/>
          </a:xfrm>
        </p:grpSpPr>
        <p:pic>
          <p:nvPicPr>
            <p:cNvPr id="10" name="图片 9" descr="e1">
              <a:extLst>
                <a:ext uri="{FF2B5EF4-FFF2-40B4-BE49-F238E27FC236}">
                  <a16:creationId xmlns:a16="http://schemas.microsoft.com/office/drawing/2014/main" xmlns="" id="{8FD71D6E-DACE-4F96-8FDF-54A1E1F82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9" y="1215"/>
              <a:ext cx="14916" cy="938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8" name="圆角矩形 6">
              <a:extLst>
                <a:ext uri="{FF2B5EF4-FFF2-40B4-BE49-F238E27FC236}">
                  <a16:creationId xmlns:a16="http://schemas.microsoft.com/office/drawing/2014/main" xmlns="" id="{90E24F7E-A6BD-4DCF-AD6B-FF4B535F9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9" y="9595"/>
              <a:ext cx="14916" cy="10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75000"/>
              </a:schemeClr>
            </a:solidFill>
            <a:ln w="3175" algn="ctr">
              <a:noFill/>
              <a:round/>
            </a:ln>
          </p:spPr>
          <p:txBody>
            <a:bodyPr wrap="none" anchor="ctr"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noProof="1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右键点击“要学习的文献”，在菜单栏中选择添加文献，可导入下载好的文献。</a:t>
              </a:r>
            </a:p>
          </p:txBody>
        </p:sp>
      </p:grpSp>
      <p:pic>
        <p:nvPicPr>
          <p:cNvPr id="12" name="图片 11" descr="QQ截图20151105132302.png">
            <a:extLst>
              <a:ext uri="{FF2B5EF4-FFF2-40B4-BE49-F238E27FC236}">
                <a16:creationId xmlns:a16="http://schemas.microsoft.com/office/drawing/2014/main" xmlns="" id="{4845D687-392A-40C9-9483-6ED5DFC4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77017"/>
            <a:ext cx="200025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D0CA9A72-B56B-47BF-BB3F-081466E439A5}"/>
              </a:ext>
            </a:extLst>
          </p:cNvPr>
          <p:cNvSpPr/>
          <p:nvPr/>
        </p:nvSpPr>
        <p:spPr>
          <a:xfrm>
            <a:off x="1619251" y="2368552"/>
            <a:ext cx="1276349" cy="2222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1CE0D773-296B-4A8D-A104-D43C924092F3}"/>
              </a:ext>
            </a:extLst>
          </p:cNvPr>
          <p:cNvGrpSpPr>
            <a:grpSpLocks/>
          </p:cNvGrpSpPr>
          <p:nvPr/>
        </p:nvGrpSpPr>
        <p:grpSpPr bwMode="auto">
          <a:xfrm>
            <a:off x="2887134" y="2063751"/>
            <a:ext cx="4512733" cy="844549"/>
            <a:chOff x="2249159" y="2649674"/>
            <a:chExt cx="3931279" cy="844048"/>
          </a:xfrm>
        </p:grpSpPr>
        <p:sp>
          <p:nvSpPr>
            <p:cNvPr id="98314" name="矩形 9">
              <a:extLst>
                <a:ext uri="{FF2B5EF4-FFF2-40B4-BE49-F238E27FC236}">
                  <a16:creationId xmlns:a16="http://schemas.microsoft.com/office/drawing/2014/main" xmlns="" id="{78EDD33F-1730-480E-89A8-D5CA6A9C0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9159" y="3270764"/>
              <a:ext cx="1748988" cy="218524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just">
                <a:lnSpc>
                  <a:spcPct val="110000"/>
                </a:lnSpc>
                <a:spcBef>
                  <a:spcPts val="6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"/>
                <a:defRPr sz="2400">
                  <a:solidFill>
                    <a:srgbClr val="09886D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20000"/>
                </a:lnSpc>
                <a:spcAft>
                  <a:spcPts val="600"/>
                </a:spcAft>
                <a:buClr>
                  <a:srgbClr val="83BBDD"/>
                </a:buClr>
                <a:buFont typeface="幼圆" panose="02010509060101010101" pitchFamily="49" charset="-122"/>
                <a:buChar char=" 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defTabSz="121917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zh-CN" altLang="en-US" sz="133">
                <a:solidFill>
                  <a:srgbClr val="5F5F5F"/>
                </a:solidFill>
              </a:endParaRPr>
            </a:p>
          </p:txBody>
        </p:sp>
        <p:sp>
          <p:nvSpPr>
            <p:cNvPr id="16" name="线形标注 1 22">
              <a:extLst>
                <a:ext uri="{FF2B5EF4-FFF2-40B4-BE49-F238E27FC236}">
                  <a16:creationId xmlns:a16="http://schemas.microsoft.com/office/drawing/2014/main" xmlns="" id="{E69E7BBD-6051-4443-981E-5A61CF27C776}"/>
                </a:ext>
              </a:extLst>
            </p:cNvPr>
            <p:cNvSpPr/>
            <p:nvPr/>
          </p:nvSpPr>
          <p:spPr>
            <a:xfrm>
              <a:off x="4004589" y="2649674"/>
              <a:ext cx="2175849" cy="844048"/>
            </a:xfrm>
            <a:prstGeom prst="borderCallout1">
              <a:avLst>
                <a:gd name="adj1" fmla="val 18750"/>
                <a:gd name="adj2" fmla="val -8333"/>
                <a:gd name="adj3" fmla="val 64306"/>
                <a:gd name="adj4" fmla="val -29773"/>
              </a:avLst>
            </a:prstGeom>
            <a:solidFill>
              <a:schemeClr val="accent1">
                <a:lumMod val="75000"/>
                <a:alpha val="89803"/>
              </a:schemeClr>
            </a:solidFill>
            <a:ln w="9525" cap="flat" cmpd="sng">
              <a:solidFill>
                <a:srgbClr val="9F9F9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21917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添加本地计算机</a:t>
              </a:r>
              <a:r>
                <a:rPr lang="en-US" altLang="zh-CN" sz="2000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CAJ</a:t>
              </a:r>
              <a:r>
                <a:rPr lang="zh-CN" altLang="en-US" sz="2000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、</a:t>
              </a:r>
              <a:r>
                <a:rPr lang="en-US" altLang="zh-CN" sz="2000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PDF</a:t>
              </a:r>
              <a:r>
                <a:rPr lang="zh-CN" altLang="en-US" sz="2000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、</a:t>
              </a:r>
              <a:r>
                <a:rPr lang="en-US" altLang="zh-CN" sz="2000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doc</a:t>
              </a:r>
              <a:r>
                <a:rPr lang="zh-CN" altLang="en-US" sz="2000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等文件</a:t>
              </a:r>
            </a:p>
          </p:txBody>
        </p:sp>
      </p:grpSp>
      <p:pic>
        <p:nvPicPr>
          <p:cNvPr id="17" name="图片 16" descr="e1">
            <a:extLst>
              <a:ext uri="{FF2B5EF4-FFF2-40B4-BE49-F238E27FC236}">
                <a16:creationId xmlns:a16="http://schemas.microsoft.com/office/drawing/2014/main" xmlns="" id="{5BE5F990-4C97-47F7-B802-E0DD0289A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7133" y="1377951"/>
            <a:ext cx="6944784" cy="44196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6DA2E4A4-C8C9-4BDE-8D2F-7C7BD791C0AB}"/>
              </a:ext>
            </a:extLst>
          </p:cNvPr>
          <p:cNvSpPr/>
          <p:nvPr/>
        </p:nvSpPr>
        <p:spPr>
          <a:xfrm>
            <a:off x="7742767" y="5334001"/>
            <a:ext cx="1022351" cy="3788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4" name="图片 3" descr="e1">
            <a:extLst>
              <a:ext uri="{FF2B5EF4-FFF2-40B4-BE49-F238E27FC236}">
                <a16:creationId xmlns:a16="http://schemas.microsoft.com/office/drawing/2014/main" xmlns="" id="{DA404F6C-6E0D-426C-8171-1E80160EE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417" y="772585"/>
            <a:ext cx="9472083" cy="59563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98313" name="文本框 18">
            <a:extLst>
              <a:ext uri="{FF2B5EF4-FFF2-40B4-BE49-F238E27FC236}">
                <a16:creationId xmlns:a16="http://schemas.microsoft.com/office/drawing/2014/main" xmlns="" id="{DE5DFA3F-B945-41A8-8F29-8A3430D83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785" y="211667"/>
            <a:ext cx="62949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一站式阅读和管理文献</a:t>
            </a:r>
          </a:p>
        </p:txBody>
      </p:sp>
    </p:spTree>
    <p:extLst>
      <p:ext uri="{BB962C8B-B14F-4D97-AF65-F5344CB8AC3E}">
        <p14:creationId xmlns:p14="http://schemas.microsoft.com/office/powerpoint/2010/main" val="6415747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4" name="TextBox 20"/>
          <p:cNvSpPr txBox="1">
            <a:spLocks noChangeArrowheads="1"/>
          </p:cNvSpPr>
          <p:nvPr/>
        </p:nvSpPr>
        <p:spPr bwMode="auto">
          <a:xfrm>
            <a:off x="6427788" y="2805113"/>
            <a:ext cx="10937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09" rIns="91420" bIns="4570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id-ID" altLang="en-US" sz="540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O</a:t>
            </a:r>
            <a:endParaRPr lang="ru-RU" altLang="en-US" sz="5400" b="1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文本框 23"/>
          <p:cNvSpPr txBox="1">
            <a:spLocks noChangeArrowheads="1"/>
          </p:cNvSpPr>
          <p:nvPr/>
        </p:nvSpPr>
        <p:spPr bwMode="auto">
          <a:xfrm>
            <a:off x="310245" y="351432"/>
            <a:ext cx="19046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76717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ym typeface="+mn-lt"/>
              </a:rPr>
              <a:t>1</a:t>
            </a:r>
            <a:r>
              <a:rPr lang="zh-CN" altLang="en-US" dirty="0">
                <a:sym typeface="+mn-lt"/>
              </a:rPr>
              <a:t>、首页介绍</a:t>
            </a:r>
          </a:p>
        </p:txBody>
      </p:sp>
      <p:pic>
        <p:nvPicPr>
          <p:cNvPr id="27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1"/>
          <a:stretch>
            <a:fillRect/>
          </a:stretch>
        </p:blipFill>
        <p:spPr bwMode="auto">
          <a:xfrm rot="16200000">
            <a:off x="-116298" y="467730"/>
            <a:ext cx="475555" cy="242959"/>
          </a:xfrm>
          <a:prstGeom prst="roundRect">
            <a:avLst>
              <a:gd name="adj" fmla="val 2215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组合 23"/>
          <p:cNvGrpSpPr/>
          <p:nvPr/>
        </p:nvGrpSpPr>
        <p:grpSpPr>
          <a:xfrm>
            <a:off x="421446" y="882153"/>
            <a:ext cx="1224000" cy="224872"/>
            <a:chOff x="421446" y="882153"/>
            <a:chExt cx="1224000" cy="224872"/>
          </a:xfrm>
        </p:grpSpPr>
        <p:sp>
          <p:nvSpPr>
            <p:cNvPr id="25" name="矩形 24"/>
            <p:cNvSpPr/>
            <p:nvPr/>
          </p:nvSpPr>
          <p:spPr>
            <a:xfrm>
              <a:off x="421446" y="882153"/>
              <a:ext cx="1224000" cy="36000"/>
            </a:xfrm>
            <a:prstGeom prst="rect">
              <a:avLst/>
            </a:prstGeom>
            <a:solidFill>
              <a:srgbClr val="513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21446" y="969209"/>
              <a:ext cx="792000" cy="36000"/>
            </a:xfrm>
            <a:prstGeom prst="rect">
              <a:avLst/>
            </a:prstGeom>
            <a:solidFill>
              <a:srgbClr val="DE44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21446" y="1071025"/>
              <a:ext cx="468000" cy="36000"/>
            </a:xfrm>
            <a:prstGeom prst="rect">
              <a:avLst/>
            </a:prstGeom>
            <a:solidFill>
              <a:srgbClr val="DE44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469845" y="3618913"/>
            <a:ext cx="2483983" cy="461665"/>
          </a:xfrm>
          <a:prstGeom prst="rect">
            <a:avLst/>
          </a:prstGeom>
          <a:solidFill>
            <a:srgbClr val="DE4477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旧版本平台首页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5" y="2999368"/>
            <a:ext cx="11809264" cy="692324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21445" y="1316102"/>
            <a:ext cx="11335125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/>
              <a:t>相比旧版检索框，新检索增添了知识元、引文检索，检索更多元；基于智能检索新技术，检索更精准；基于网络首发的</a:t>
            </a:r>
            <a:r>
              <a:rPr lang="en-US" altLang="zh-CN" dirty="0"/>
              <a:t>《</a:t>
            </a:r>
            <a:r>
              <a:rPr lang="zh-CN" altLang="en-US" dirty="0"/>
              <a:t>中国学术期刊（网络版）</a:t>
            </a:r>
            <a:r>
              <a:rPr lang="en-US" altLang="zh-CN" dirty="0"/>
              <a:t>》</a:t>
            </a:r>
            <a:r>
              <a:rPr lang="zh-CN" altLang="en-US" dirty="0"/>
              <a:t>出版传播平台，检索内容更前沿、更快速。</a:t>
            </a:r>
          </a:p>
        </p:txBody>
      </p:sp>
      <p:sp>
        <p:nvSpPr>
          <p:cNvPr id="5" name="矩形 4"/>
          <p:cNvSpPr/>
          <p:nvPr/>
        </p:nvSpPr>
        <p:spPr>
          <a:xfrm>
            <a:off x="725714" y="3840262"/>
            <a:ext cx="1489220" cy="20031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21444" y="2130407"/>
            <a:ext cx="11335125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/>
              <a:t>在新首页即可实现跨库检索，检索时直接点击下方的“学术期刊”“博硕”“会议”“报纸”等数据库进行勾选。选择后，将会在所勾选的数据库中精准的检索出所想得到的内容。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4" y="3944703"/>
            <a:ext cx="10854383" cy="19176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6" y="3757413"/>
            <a:ext cx="10924651" cy="356561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353168" y="4857953"/>
            <a:ext cx="8532545" cy="9854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5" grpId="0" animBg="1"/>
      <p:bldP spid="5" grpId="1" animBg="1"/>
      <p:bldP spid="6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文本框 1">
            <a:extLst>
              <a:ext uri="{FF2B5EF4-FFF2-40B4-BE49-F238E27FC236}">
                <a16:creationId xmlns:a16="http://schemas.microsoft.com/office/drawing/2014/main" xmlns="" id="{9CB2067D-43E6-4DD8-BB7D-61DC53168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918" y="211667"/>
            <a:ext cx="5803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查看阅读进度，设置重要性</a:t>
            </a:r>
          </a:p>
        </p:txBody>
      </p:sp>
      <p:pic>
        <p:nvPicPr>
          <p:cNvPr id="100355" name="图片 3" descr="e1">
            <a:extLst>
              <a:ext uri="{FF2B5EF4-FFF2-40B4-BE49-F238E27FC236}">
                <a16:creationId xmlns:a16="http://schemas.microsoft.com/office/drawing/2014/main" xmlns="" id="{A5D91724-8A96-4280-A77B-30AB0C756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18" y="817033"/>
            <a:ext cx="9493249" cy="5969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6">
            <a:extLst>
              <a:ext uri="{FF2B5EF4-FFF2-40B4-BE49-F238E27FC236}">
                <a16:creationId xmlns:a16="http://schemas.microsoft.com/office/drawing/2014/main" xmlns="" id="{E98F1006-5268-4E6A-AB4B-0B8FD9CD0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1" y="5204884"/>
            <a:ext cx="6644217" cy="101600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175" algn="ctr">
            <a:noFill/>
            <a:round/>
          </a:ln>
        </p:spPr>
        <p:txBody>
          <a:bodyPr wrap="none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noProof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可查看阅读进度，设置文章的重要度。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noProof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双击题名，即可阅读该文献。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3B7A4BDA-6CD2-4837-9B7B-BED82D89ABCF}"/>
              </a:ext>
            </a:extLst>
          </p:cNvPr>
          <p:cNvSpPr/>
          <p:nvPr/>
        </p:nvSpPr>
        <p:spPr>
          <a:xfrm>
            <a:off x="4229101" y="2398184"/>
            <a:ext cx="715433" cy="18605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77A9D5F-3A16-4EC4-AC10-42BF7DB94131}"/>
              </a:ext>
            </a:extLst>
          </p:cNvPr>
          <p:cNvSpPr/>
          <p:nvPr/>
        </p:nvSpPr>
        <p:spPr>
          <a:xfrm>
            <a:off x="3600452" y="2398184"/>
            <a:ext cx="628649" cy="3132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12" name="图片 11" descr="QQ截图20151105134533.png">
            <a:extLst>
              <a:ext uri="{FF2B5EF4-FFF2-40B4-BE49-F238E27FC236}">
                <a16:creationId xmlns:a16="http://schemas.microsoft.com/office/drawing/2014/main" xmlns="" id="{84A247AC-CD49-451D-B30F-53DEF1254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2" y="2711451"/>
            <a:ext cx="628649" cy="121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6714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11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矩形 22">
            <a:extLst>
              <a:ext uri="{FF2B5EF4-FFF2-40B4-BE49-F238E27FC236}">
                <a16:creationId xmlns:a16="http://schemas.microsoft.com/office/drawing/2014/main" xmlns="" id="{97299C66-7919-4A6E-AB32-1AA443765052}"/>
              </a:ext>
            </a:extLst>
          </p:cNvPr>
          <p:cNvSpPr/>
          <p:nvPr/>
        </p:nvSpPr>
        <p:spPr>
          <a:xfrm>
            <a:off x="1621367" y="2478618"/>
            <a:ext cx="8947151" cy="286232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支持</a:t>
            </a:r>
            <a:r>
              <a:rPr lang="en-US" altLang="zh-CN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CNKI</a:t>
            </a: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学术总库检索、</a:t>
            </a:r>
            <a:r>
              <a:rPr lang="en-US" altLang="zh-CN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CNKI Scholar</a:t>
            </a: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检索等，检索到的文献信息可直接导入学习单元；</a:t>
            </a:r>
          </a:p>
          <a:p>
            <a:pPr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b="1" dirty="0">
              <a:solidFill>
                <a:srgbClr val="FFFFFF">
                  <a:lumMod val="25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根据用户设置的帐号信息，自动下载全文，不需要登陆相应的数据库系统。</a:t>
            </a: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（每天最多下载300篇）</a:t>
            </a: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1379" name="文本框 1">
            <a:extLst>
              <a:ext uri="{FF2B5EF4-FFF2-40B4-BE49-F238E27FC236}">
                <a16:creationId xmlns:a16="http://schemas.microsoft.com/office/drawing/2014/main" xmlns="" id="{752BE90A-B8DF-4D3D-993E-5BDC70B58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285" y="1386417"/>
            <a:ext cx="53022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2.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文献检索和批量下载</a:t>
            </a:r>
          </a:p>
        </p:txBody>
      </p:sp>
    </p:spTree>
    <p:extLst>
      <p:ext uri="{BB962C8B-B14F-4D97-AF65-F5344CB8AC3E}">
        <p14:creationId xmlns:p14="http://schemas.microsoft.com/office/powerpoint/2010/main" val="1445575189"/>
      </p:ext>
    </p:extLst>
  </p:cSld>
  <p:clrMapOvr>
    <a:masterClrMapping/>
  </p:clrMapOvr>
  <p:transition spd="slow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1">
            <a:extLst>
              <a:ext uri="{FF2B5EF4-FFF2-40B4-BE49-F238E27FC236}">
                <a16:creationId xmlns:a16="http://schemas.microsoft.com/office/drawing/2014/main" xmlns="" id="{EB7C8D42-BE92-4F8A-9D1E-8360CA0B0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618" y="764118"/>
            <a:ext cx="9211733" cy="597323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8B1DA4A-878F-4FDE-8928-12FCD80C9EA7}"/>
              </a:ext>
            </a:extLst>
          </p:cNvPr>
          <p:cNvSpPr/>
          <p:nvPr/>
        </p:nvSpPr>
        <p:spPr>
          <a:xfrm>
            <a:off x="8153401" y="1339851"/>
            <a:ext cx="2520951" cy="37676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16" name="图片 15" descr="QQ截图20151105160100.png">
            <a:extLst>
              <a:ext uri="{FF2B5EF4-FFF2-40B4-BE49-F238E27FC236}">
                <a16:creationId xmlns:a16="http://schemas.microsoft.com/office/drawing/2014/main" xmlns="" id="{99790E20-25DB-4009-8D1B-0623DECBF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51" y="1729317"/>
            <a:ext cx="1714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scholar">
            <a:extLst>
              <a:ext uri="{FF2B5EF4-FFF2-40B4-BE49-F238E27FC236}">
                <a16:creationId xmlns:a16="http://schemas.microsoft.com/office/drawing/2014/main" xmlns="" id="{C999636C-9B80-4516-8E69-409A3DDB9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4" y="736600"/>
            <a:ext cx="7463367" cy="481753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图片 4" descr="总库">
            <a:extLst>
              <a:ext uri="{FF2B5EF4-FFF2-40B4-BE49-F238E27FC236}">
                <a16:creationId xmlns:a16="http://schemas.microsoft.com/office/drawing/2014/main" xmlns="" id="{284395F3-4026-4BFA-85B8-74F8ABCE1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34" y="1617133"/>
            <a:ext cx="7463367" cy="47752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翻译">
            <a:extLst>
              <a:ext uri="{FF2B5EF4-FFF2-40B4-BE49-F238E27FC236}">
                <a16:creationId xmlns:a16="http://schemas.microsoft.com/office/drawing/2014/main" xmlns="" id="{1D6E114B-AB8F-47D5-A7EE-A988F0229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34" y="2575985"/>
            <a:ext cx="7463367" cy="4015316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8" name="矩形 1">
            <a:extLst>
              <a:ext uri="{FF2B5EF4-FFF2-40B4-BE49-F238E27FC236}">
                <a16:creationId xmlns:a16="http://schemas.microsoft.com/office/drawing/2014/main" xmlns="" id="{3D99F526-8458-4DC5-8C56-CBB5DD047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133" y="105834"/>
            <a:ext cx="55194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文献检索和批量下载</a:t>
            </a:r>
          </a:p>
        </p:txBody>
      </p:sp>
    </p:spTree>
    <p:extLst>
      <p:ext uri="{BB962C8B-B14F-4D97-AF65-F5344CB8AC3E}">
        <p14:creationId xmlns:p14="http://schemas.microsoft.com/office/powerpoint/2010/main" val="30160322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图片 6" descr="11">
            <a:extLst>
              <a:ext uri="{FF2B5EF4-FFF2-40B4-BE49-F238E27FC236}">
                <a16:creationId xmlns:a16="http://schemas.microsoft.com/office/drawing/2014/main" xmlns="" id="{87804F7F-5905-41F0-9CAF-22B3BEAF1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33" y="893233"/>
            <a:ext cx="9558867" cy="58250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圆角矩形 6">
            <a:extLst>
              <a:ext uri="{FF2B5EF4-FFF2-40B4-BE49-F238E27FC236}">
                <a16:creationId xmlns:a16="http://schemas.microsoft.com/office/drawing/2014/main" xmlns="" id="{4DE078FC-CFEF-45CF-92C1-21F5079F3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867" y="6229351"/>
            <a:ext cx="5583767" cy="488949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175" algn="ctr">
            <a:noFill/>
            <a:round/>
          </a:ln>
        </p:spPr>
        <p:txBody>
          <a:bodyPr wrap="none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noProof="1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鼠标选取要检索的词语，点击鼠标右键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17CD24E0-3BA7-47D8-B90F-F526D0F0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67" y="2992967"/>
            <a:ext cx="2108200" cy="305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F2BF9DE1-025E-4323-93C6-2822E11E65C6}"/>
              </a:ext>
            </a:extLst>
          </p:cNvPr>
          <p:cNvSpPr/>
          <p:nvPr/>
        </p:nvSpPr>
        <p:spPr>
          <a:xfrm>
            <a:off x="7247467" y="2992967"/>
            <a:ext cx="2108200" cy="19685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9" name="图片 8" descr="111">
            <a:extLst>
              <a:ext uri="{FF2B5EF4-FFF2-40B4-BE49-F238E27FC236}">
                <a16:creationId xmlns:a16="http://schemas.microsoft.com/office/drawing/2014/main" xmlns="" id="{42650854-BC4C-44E2-96A0-ABB4AD2CA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318" y="2652185"/>
            <a:ext cx="6896100" cy="3397249"/>
          </a:xfrm>
          <a:prstGeom prst="rect">
            <a:avLst/>
          </a:prstGeom>
          <a:noFill/>
          <a:ln w="9525">
            <a:solidFill>
              <a:srgbClr val="0B83C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31" name="矩形 10">
            <a:extLst>
              <a:ext uri="{FF2B5EF4-FFF2-40B4-BE49-F238E27FC236}">
                <a16:creationId xmlns:a16="http://schemas.microsoft.com/office/drawing/2014/main" xmlns="" id="{619D9221-C5C7-4670-B92D-991FA27F0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651" y="228601"/>
            <a:ext cx="55194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文献检索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工具书</a:t>
            </a:r>
          </a:p>
        </p:txBody>
      </p:sp>
    </p:spTree>
    <p:extLst>
      <p:ext uri="{BB962C8B-B14F-4D97-AF65-F5344CB8AC3E}">
        <p14:creationId xmlns:p14="http://schemas.microsoft.com/office/powerpoint/2010/main" val="316270118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22">
            <a:extLst>
              <a:ext uri="{FF2B5EF4-FFF2-40B4-BE49-F238E27FC236}">
                <a16:creationId xmlns:a16="http://schemas.microsoft.com/office/drawing/2014/main" xmlns="" id="{44100C49-1047-48B3-BEF2-A2EB1A293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784" y="853018"/>
            <a:ext cx="9133416" cy="586316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A6A0157-4C08-4B8B-BE25-D79FE68ED22F}"/>
              </a:ext>
            </a:extLst>
          </p:cNvPr>
          <p:cNvSpPr/>
          <p:nvPr/>
        </p:nvSpPr>
        <p:spPr>
          <a:xfrm>
            <a:off x="8077200" y="1382185"/>
            <a:ext cx="2540000" cy="4360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1BFD7541-601F-42F6-892E-27408E71FC64}"/>
              </a:ext>
            </a:extLst>
          </p:cNvPr>
          <p:cNvSpPr/>
          <p:nvPr/>
        </p:nvSpPr>
        <p:spPr>
          <a:xfrm>
            <a:off x="1488018" y="1989667"/>
            <a:ext cx="1782233" cy="472651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04453" name="矩形 5">
            <a:extLst>
              <a:ext uri="{FF2B5EF4-FFF2-40B4-BE49-F238E27FC236}">
                <a16:creationId xmlns:a16="http://schemas.microsoft.com/office/drawing/2014/main" xmlns="" id="{E063F61B-89C1-4073-9005-D3D99C664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034" y="173567"/>
            <a:ext cx="5929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文献检索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文内搜索</a:t>
            </a:r>
          </a:p>
        </p:txBody>
      </p:sp>
    </p:spTree>
    <p:extLst>
      <p:ext uri="{BB962C8B-B14F-4D97-AF65-F5344CB8AC3E}">
        <p14:creationId xmlns:p14="http://schemas.microsoft.com/office/powerpoint/2010/main" val="20984685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图片 2" descr="1">
            <a:extLst>
              <a:ext uri="{FF2B5EF4-FFF2-40B4-BE49-F238E27FC236}">
                <a16:creationId xmlns:a16="http://schemas.microsoft.com/office/drawing/2014/main" xmlns="" id="{8D433A4E-115C-438C-B936-CF5A20D5F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85" y="789518"/>
            <a:ext cx="10367433" cy="564938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54EA9CD5-31D3-40A7-A63C-4E8936D10B6C}"/>
              </a:ext>
            </a:extLst>
          </p:cNvPr>
          <p:cNvSpPr/>
          <p:nvPr/>
        </p:nvSpPr>
        <p:spPr>
          <a:xfrm>
            <a:off x="912285" y="4057652"/>
            <a:ext cx="425449" cy="238124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0C2B218-0A1F-460E-AE6D-EAEA0A683117}"/>
              </a:ext>
            </a:extLst>
          </p:cNvPr>
          <p:cNvSpPr/>
          <p:nvPr/>
        </p:nvSpPr>
        <p:spPr>
          <a:xfrm>
            <a:off x="2305051" y="3388784"/>
            <a:ext cx="685800" cy="2455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7" name="图片 6" descr="2">
            <a:extLst>
              <a:ext uri="{FF2B5EF4-FFF2-40B4-BE49-F238E27FC236}">
                <a16:creationId xmlns:a16="http://schemas.microsoft.com/office/drawing/2014/main" xmlns="" id="{1419E89B-87A8-40D3-8DE0-E078F42C2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633" y="3200400"/>
            <a:ext cx="4514851" cy="2048933"/>
          </a:xfrm>
          <a:prstGeom prst="rect">
            <a:avLst/>
          </a:prstGeom>
          <a:noFill/>
          <a:ln w="9525">
            <a:solidFill>
              <a:srgbClr val="1655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descr="1">
            <a:extLst>
              <a:ext uri="{FF2B5EF4-FFF2-40B4-BE49-F238E27FC236}">
                <a16:creationId xmlns:a16="http://schemas.microsoft.com/office/drawing/2014/main" xmlns="" id="{B28574EF-E099-435F-B532-9DCD3167F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134" y="1581151"/>
            <a:ext cx="5981700" cy="485774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8551B69F-1868-4966-AC34-78AFE861051F}"/>
              </a:ext>
            </a:extLst>
          </p:cNvPr>
          <p:cNvSpPr/>
          <p:nvPr/>
        </p:nvSpPr>
        <p:spPr>
          <a:xfrm>
            <a:off x="7776633" y="6009217"/>
            <a:ext cx="958851" cy="4296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05480" name="矩形 10">
            <a:extLst>
              <a:ext uri="{FF2B5EF4-FFF2-40B4-BE49-F238E27FC236}">
                <a16:creationId xmlns:a16="http://schemas.microsoft.com/office/drawing/2014/main" xmlns="" id="{811F7F7A-AF2D-4462-90BD-4D747CE90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284" y="173567"/>
            <a:ext cx="3467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批量下载</a:t>
            </a:r>
          </a:p>
        </p:txBody>
      </p:sp>
    </p:spTree>
    <p:extLst>
      <p:ext uri="{BB962C8B-B14F-4D97-AF65-F5344CB8AC3E}">
        <p14:creationId xmlns:p14="http://schemas.microsoft.com/office/powerpoint/2010/main" val="39020480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 bldLvl="0" animBg="1"/>
      <p:bldP spid="10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410FE21B-7752-4B84-A881-22741F45D686}"/>
              </a:ext>
            </a:extLst>
          </p:cNvPr>
          <p:cNvSpPr/>
          <p:nvPr/>
        </p:nvSpPr>
        <p:spPr>
          <a:xfrm>
            <a:off x="1278467" y="2643718"/>
            <a:ext cx="8932333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0990" indent="-380990"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400" b="1" noProof="1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支持对学习过程中的划词检索和标注，包括检索工具书、检索文献、词组翻译、检索定义、</a:t>
            </a:r>
            <a:r>
              <a:rPr lang="en-US" altLang="zh-CN" sz="2400" b="1" noProof="1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Google Scholar</a:t>
            </a:r>
            <a:r>
              <a:rPr lang="zh-CN" altLang="en-US" sz="2400" b="1" noProof="1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检索等；</a:t>
            </a:r>
          </a:p>
          <a:p>
            <a:pPr marL="380990" indent="-380990" defTabSz="121917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400" b="1" noProof="1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支持将两篇文献在同一个窗口内进行对比研读。</a:t>
            </a:r>
          </a:p>
          <a:p>
            <a:pPr defTabSz="121917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b="1" noProof="1">
              <a:solidFill>
                <a:srgbClr val="FFFFFF">
                  <a:lumMod val="25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6499" name="文本框 1">
            <a:extLst>
              <a:ext uri="{FF2B5EF4-FFF2-40B4-BE49-F238E27FC236}">
                <a16:creationId xmlns:a16="http://schemas.microsoft.com/office/drawing/2014/main" xmlns="" id="{A6584F96-1D73-4310-AB38-8BBC05F5E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1449917"/>
            <a:ext cx="53022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3.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深入研读和文字识别</a:t>
            </a:r>
          </a:p>
        </p:txBody>
      </p:sp>
    </p:spTree>
    <p:extLst>
      <p:ext uri="{BB962C8B-B14F-4D97-AF65-F5344CB8AC3E}">
        <p14:creationId xmlns:p14="http://schemas.microsoft.com/office/powerpoint/2010/main" val="4262602342"/>
      </p:ext>
    </p:extLst>
  </p:cSld>
  <p:clrMapOvr>
    <a:masterClrMapping/>
  </p:clrMapOvr>
  <p:transition spd="slow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组合 4">
            <a:extLst>
              <a:ext uri="{FF2B5EF4-FFF2-40B4-BE49-F238E27FC236}">
                <a16:creationId xmlns:a16="http://schemas.microsoft.com/office/drawing/2014/main" xmlns="" id="{8FBC3FB7-A18D-4539-8C97-C48696A6E902}"/>
              </a:ext>
            </a:extLst>
          </p:cNvPr>
          <p:cNvGrpSpPr>
            <a:grpSpLocks/>
          </p:cNvGrpSpPr>
          <p:nvPr/>
        </p:nvGrpSpPr>
        <p:grpSpPr bwMode="auto">
          <a:xfrm>
            <a:off x="1818217" y="1013884"/>
            <a:ext cx="8887883" cy="5712883"/>
            <a:chOff x="2709" y="1485"/>
            <a:chExt cx="13995" cy="8998"/>
          </a:xfrm>
        </p:grpSpPr>
        <p:pic>
          <p:nvPicPr>
            <p:cNvPr id="3" name="图片 2" descr="C:\Users\AN\Desktop\5.png5">
              <a:extLst>
                <a:ext uri="{FF2B5EF4-FFF2-40B4-BE49-F238E27FC236}">
                  <a16:creationId xmlns:a16="http://schemas.microsoft.com/office/drawing/2014/main" xmlns="" id="{1DD46804-A401-48F5-BD04-54B4D4118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709" y="1485"/>
              <a:ext cx="13995" cy="8998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xmlns="" id="{FA1525EF-0B3F-4790-AA41-7489FA7CA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5" y="9676"/>
              <a:ext cx="9979" cy="807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75000"/>
              </a:schemeClr>
            </a:solidFill>
            <a:ln w="3175" algn="ctr">
              <a:noFill/>
              <a:rou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noProof="1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某些文献是图片形式，文字不能直接复制粘贴</a:t>
              </a: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AEEB2BC0-A481-4ABE-8D06-20057B8F4DDA}"/>
              </a:ext>
            </a:extLst>
          </p:cNvPr>
          <p:cNvSpPr/>
          <p:nvPr/>
        </p:nvSpPr>
        <p:spPr>
          <a:xfrm>
            <a:off x="2829984" y="1208618"/>
            <a:ext cx="626533" cy="2561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9" name="图片 8" descr="QQ截图20151105141703.png">
            <a:extLst>
              <a:ext uri="{FF2B5EF4-FFF2-40B4-BE49-F238E27FC236}">
                <a16:creationId xmlns:a16="http://schemas.microsoft.com/office/drawing/2014/main" xmlns="" id="{7FC8DA00-FE2E-428B-9B10-F3ACE1CF9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85" y="1464733"/>
            <a:ext cx="170603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24987584-E213-4A78-915A-6588D4704319}"/>
              </a:ext>
            </a:extLst>
          </p:cNvPr>
          <p:cNvGrpSpPr>
            <a:grpSpLocks/>
          </p:cNvGrpSpPr>
          <p:nvPr/>
        </p:nvGrpSpPr>
        <p:grpSpPr bwMode="auto">
          <a:xfrm>
            <a:off x="2829984" y="2266951"/>
            <a:ext cx="6536267" cy="505883"/>
            <a:chOff x="4409" y="3413"/>
            <a:chExt cx="10294" cy="797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7A673E32-E8A0-46D6-AB57-44A6C47A9721}"/>
                </a:ext>
              </a:extLst>
            </p:cNvPr>
            <p:cNvSpPr/>
            <p:nvPr/>
          </p:nvSpPr>
          <p:spPr>
            <a:xfrm>
              <a:off x="4409" y="3596"/>
              <a:ext cx="2687" cy="39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133" noProof="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15" name="圆角矩形 6">
              <a:extLst>
                <a:ext uri="{FF2B5EF4-FFF2-40B4-BE49-F238E27FC236}">
                  <a16:creationId xmlns:a16="http://schemas.microsoft.com/office/drawing/2014/main" xmlns="" id="{B73A974D-42EF-4BEB-878D-8DEE740A3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3" y="3413"/>
              <a:ext cx="7260" cy="797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75000"/>
              </a:schemeClr>
            </a:solidFill>
            <a:ln w="3175" algn="ctr">
              <a:noFill/>
              <a:round/>
            </a:ln>
          </p:spPr>
          <p:txBody>
            <a:bodyPr wrap="none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noProof="1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点击文字识别，点击鼠标划取识别范围</a:t>
              </a:r>
            </a:p>
          </p:txBody>
        </p:sp>
      </p:grpSp>
      <p:pic>
        <p:nvPicPr>
          <p:cNvPr id="18" name="图片 17" descr="2">
            <a:extLst>
              <a:ext uri="{FF2B5EF4-FFF2-40B4-BE49-F238E27FC236}">
                <a16:creationId xmlns:a16="http://schemas.microsoft.com/office/drawing/2014/main" xmlns="" id="{7378563B-FB12-4C46-A1ED-E308BAC74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85" y="3018367"/>
            <a:ext cx="4303183" cy="2705100"/>
          </a:xfrm>
          <a:prstGeom prst="rect">
            <a:avLst/>
          </a:prstGeom>
          <a:noFill/>
          <a:ln w="9525">
            <a:solidFill>
              <a:srgbClr val="1655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7" name="矩形 11">
            <a:extLst>
              <a:ext uri="{FF2B5EF4-FFF2-40B4-BE49-F238E27FC236}">
                <a16:creationId xmlns:a16="http://schemas.microsoft.com/office/drawing/2014/main" xmlns="" id="{7C733069-0A1F-41FE-A878-5B145BCF9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033" y="173567"/>
            <a:ext cx="3467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文字识别</a:t>
            </a:r>
          </a:p>
        </p:txBody>
      </p:sp>
    </p:spTree>
    <p:extLst>
      <p:ext uri="{BB962C8B-B14F-4D97-AF65-F5344CB8AC3E}">
        <p14:creationId xmlns:p14="http://schemas.microsoft.com/office/powerpoint/2010/main" val="34003549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图片 5">
            <a:extLst>
              <a:ext uri="{FF2B5EF4-FFF2-40B4-BE49-F238E27FC236}">
                <a16:creationId xmlns:a16="http://schemas.microsoft.com/office/drawing/2014/main" xmlns="" id="{F2458155-1139-48B8-A1F5-F8281203A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4" y="908051"/>
            <a:ext cx="10947400" cy="587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6">
            <a:extLst>
              <a:ext uri="{FF2B5EF4-FFF2-40B4-BE49-F238E27FC236}">
                <a16:creationId xmlns:a16="http://schemas.microsoft.com/office/drawing/2014/main" xmlns="" id="{C6C10C5E-F46A-492B-A1DB-320EE7A1A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6157385"/>
            <a:ext cx="3810000" cy="628649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3175" algn="ctr">
            <a:solidFill>
              <a:srgbClr val="006699"/>
            </a:solidFill>
            <a:round/>
            <a:headEnd/>
            <a:tailEnd/>
          </a:ln>
        </p:spPr>
        <p:txBody>
          <a:bodyPr wrap="none" anchor="ctr"/>
          <a:lstStyle>
            <a:lvl1pPr algn="just" defTabSz="455613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5613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5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5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07469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2133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某些文献是分栏的</a:t>
            </a:r>
          </a:p>
        </p:txBody>
      </p:sp>
      <p:sp>
        <p:nvSpPr>
          <p:cNvPr id="108548" name="矩形 13">
            <a:extLst>
              <a:ext uri="{FF2B5EF4-FFF2-40B4-BE49-F238E27FC236}">
                <a16:creationId xmlns:a16="http://schemas.microsoft.com/office/drawing/2014/main" xmlns="" id="{3A451A61-83BD-4A93-A6C2-A220EE931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284" y="167218"/>
            <a:ext cx="3467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文字识别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5F20DDF-EB9F-494B-8E24-401489D39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4" y="908051"/>
            <a:ext cx="10947400" cy="594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10F3D4D8-337A-475F-94DF-3AE5EBB93953}"/>
              </a:ext>
            </a:extLst>
          </p:cNvPr>
          <p:cNvGrpSpPr>
            <a:grpSpLocks/>
          </p:cNvGrpSpPr>
          <p:nvPr/>
        </p:nvGrpSpPr>
        <p:grpSpPr bwMode="auto">
          <a:xfrm>
            <a:off x="2946400" y="2510367"/>
            <a:ext cx="6326717" cy="3968751"/>
            <a:chOff x="505566" y="1998439"/>
            <a:chExt cx="5688013" cy="4175130"/>
          </a:xfrm>
        </p:grpSpPr>
        <p:sp>
          <p:nvSpPr>
            <p:cNvPr id="108552" name="圆角矩形 9">
              <a:extLst>
                <a:ext uri="{FF2B5EF4-FFF2-40B4-BE49-F238E27FC236}">
                  <a16:creationId xmlns:a16="http://schemas.microsoft.com/office/drawing/2014/main" xmlns="" id="{45428D18-81D9-42AC-BCBC-67D747615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66" y="4660682"/>
              <a:ext cx="5688013" cy="151288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175" algn="ctr">
              <a:solidFill>
                <a:srgbClr val="006699"/>
              </a:solidFill>
              <a:round/>
              <a:headEnd/>
              <a:tailEnd/>
            </a:ln>
          </p:spPr>
          <p:txBody>
            <a:bodyPr wrap="none" anchor="ctr"/>
            <a:lstStyle>
              <a:lvl1pPr algn="just" defTabSz="455613">
                <a:lnSpc>
                  <a:spcPct val="110000"/>
                </a:lnSpc>
                <a:spcBef>
                  <a:spcPts val="6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"/>
                <a:defRPr sz="2400">
                  <a:solidFill>
                    <a:srgbClr val="09886D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455613">
                <a:lnSpc>
                  <a:spcPct val="120000"/>
                </a:lnSpc>
                <a:spcAft>
                  <a:spcPts val="600"/>
                </a:spcAft>
                <a:buClr>
                  <a:srgbClr val="83BBDD"/>
                </a:buClr>
                <a:buFont typeface="幼圆" panose="02010509060101010101" pitchFamily="49" charset="-122"/>
                <a:buChar char=" 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455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455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4556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5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5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5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56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l" defTabSz="607469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zh-CN" sz="2133">
                  <a:solidFill>
                    <a:srgbClr val="FFFFFF"/>
                  </a:solidFill>
                  <a:latin typeface="宋体" panose="02010600030101010101" pitchFamily="2" charset="-122"/>
                </a:rPr>
                <a:t>Ctrl+h</a:t>
              </a:r>
              <a:r>
                <a:rPr lang="zh-CN" altLang="en-US" sz="2133">
                  <a:solidFill>
                    <a:srgbClr val="FFFFFF"/>
                  </a:solidFill>
                  <a:latin typeface="宋体" panose="02010600030101010101" pitchFamily="2" charset="-122"/>
                </a:rPr>
                <a:t>（替换），</a:t>
              </a:r>
              <a:endParaRPr lang="en-US" altLang="zh-CN" sz="2133">
                <a:solidFill>
                  <a:srgbClr val="FFFFFF"/>
                </a:solidFill>
                <a:latin typeface="宋体" panose="02010600030101010101" pitchFamily="2" charset="-122"/>
              </a:endParaRPr>
            </a:p>
            <a:p>
              <a:pPr algn="l" defTabSz="607469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zh-CN" altLang="en-US" sz="2133">
                  <a:solidFill>
                    <a:srgbClr val="FFFFFF"/>
                  </a:solidFill>
                  <a:latin typeface="宋体" panose="02010600030101010101" pitchFamily="2" charset="-122"/>
                </a:rPr>
                <a:t>查找内容一栏输入“</a:t>
              </a:r>
              <a:r>
                <a:rPr lang="en-US" altLang="zh-CN" sz="2133">
                  <a:solidFill>
                    <a:srgbClr val="FFFFFF"/>
                  </a:solidFill>
                  <a:latin typeface="宋体" panose="02010600030101010101" pitchFamily="2" charset="-122"/>
                </a:rPr>
                <a:t>^p</a:t>
              </a:r>
              <a:r>
                <a:rPr lang="zh-CN" altLang="en-US" sz="2133">
                  <a:solidFill>
                    <a:srgbClr val="FFFFFF"/>
                  </a:solidFill>
                  <a:latin typeface="宋体" panose="02010600030101010101" pitchFamily="2" charset="-122"/>
                </a:rPr>
                <a:t>”（</a:t>
              </a:r>
              <a:r>
                <a:rPr lang="en-US" altLang="zh-CN" sz="2133">
                  <a:solidFill>
                    <a:srgbClr val="FFFFFF"/>
                  </a:solidFill>
                  <a:latin typeface="宋体" panose="02010600030101010101" pitchFamily="2" charset="-122"/>
                </a:rPr>
                <a:t>shift+6=^</a:t>
              </a:r>
              <a:r>
                <a:rPr lang="zh-CN" altLang="en-US" sz="2133">
                  <a:solidFill>
                    <a:srgbClr val="FFFFFF"/>
                  </a:solidFill>
                  <a:latin typeface="宋体" panose="02010600030101010101" pitchFamily="2" charset="-122"/>
                </a:rPr>
                <a:t>），</a:t>
              </a:r>
              <a:endParaRPr lang="en-US" altLang="zh-CN" sz="2133">
                <a:solidFill>
                  <a:srgbClr val="FFFFFF"/>
                </a:solidFill>
                <a:latin typeface="宋体" panose="02010600030101010101" pitchFamily="2" charset="-122"/>
              </a:endParaRPr>
            </a:p>
            <a:p>
              <a:pPr algn="l" defTabSz="607469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zh-CN" altLang="en-US" sz="2133">
                  <a:solidFill>
                    <a:srgbClr val="FFFFFF"/>
                  </a:solidFill>
                  <a:latin typeface="宋体" panose="02010600030101010101" pitchFamily="2" charset="-122"/>
                </a:rPr>
                <a:t>替换为一栏输入空格，</a:t>
              </a:r>
              <a:endParaRPr lang="en-US" altLang="zh-CN" sz="2133">
                <a:solidFill>
                  <a:srgbClr val="FFFFFF"/>
                </a:solidFill>
                <a:latin typeface="宋体" panose="02010600030101010101" pitchFamily="2" charset="-122"/>
              </a:endParaRPr>
            </a:p>
            <a:p>
              <a:pPr algn="l" defTabSz="607469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zh-CN" altLang="en-US" sz="2133">
                  <a:solidFill>
                    <a:srgbClr val="FFFFFF"/>
                  </a:solidFill>
                  <a:latin typeface="宋体" panose="02010600030101010101" pitchFamily="2" charset="-122"/>
                </a:rPr>
                <a:t>点击全部替换</a:t>
              </a:r>
            </a:p>
          </p:txBody>
        </p:sp>
        <p:pic>
          <p:nvPicPr>
            <p:cNvPr id="108553" name="图片 16" descr="QQ截图20151105150704.png">
              <a:extLst>
                <a:ext uri="{FF2B5EF4-FFF2-40B4-BE49-F238E27FC236}">
                  <a16:creationId xmlns:a16="http://schemas.microsoft.com/office/drawing/2014/main" xmlns="" id="{936D10CC-DFF9-46F7-A678-3A8A1D74D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66" y="1998439"/>
              <a:ext cx="5543550" cy="2546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A923A89-9686-4E61-AC3E-02E5BD5D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4" y="908051"/>
            <a:ext cx="10947400" cy="592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3479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图片 3">
            <a:extLst>
              <a:ext uri="{FF2B5EF4-FFF2-40B4-BE49-F238E27FC236}">
                <a16:creationId xmlns:a16="http://schemas.microsoft.com/office/drawing/2014/main" xmlns="" id="{0A5021F2-51E2-482D-9A77-00B5E73F9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7" y="778934"/>
            <a:ext cx="10981267" cy="607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矩形 4">
            <a:extLst>
              <a:ext uri="{FF2B5EF4-FFF2-40B4-BE49-F238E27FC236}">
                <a16:creationId xmlns:a16="http://schemas.microsoft.com/office/drawing/2014/main" xmlns="" id="{3A17D47B-245C-49EF-84D3-2374514C4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617" y="188385"/>
            <a:ext cx="3467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文字识别</a:t>
            </a:r>
          </a:p>
        </p:txBody>
      </p:sp>
      <p:pic>
        <p:nvPicPr>
          <p:cNvPr id="9" name="图片 8" descr="QQ截图20151105150803.png">
            <a:extLst>
              <a:ext uri="{FF2B5EF4-FFF2-40B4-BE49-F238E27FC236}">
                <a16:creationId xmlns:a16="http://schemas.microsoft.com/office/drawing/2014/main" xmlns="" id="{84FE20EF-D457-4AE9-B3E7-7CA716BCF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68" y="3196167"/>
            <a:ext cx="2732617" cy="338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5C974691-B6EB-4FB4-BBE4-69716367E7D7}"/>
              </a:ext>
            </a:extLst>
          </p:cNvPr>
          <p:cNvSpPr/>
          <p:nvPr/>
        </p:nvSpPr>
        <p:spPr>
          <a:xfrm>
            <a:off x="6396567" y="6248401"/>
            <a:ext cx="2745317" cy="3280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DAF72B0-76A5-49D3-AE13-5D4F6C1C3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8" y="778934"/>
            <a:ext cx="10968567" cy="606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235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24F109F-6A1D-427A-9A99-AF071681C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45" y="678187"/>
            <a:ext cx="11516993" cy="6179814"/>
          </a:xfrm>
          <a:prstGeom prst="rect">
            <a:avLst/>
          </a:prstGeom>
        </p:spPr>
      </p:pic>
      <p:sp>
        <p:nvSpPr>
          <p:cNvPr id="5" name="文本框 23">
            <a:extLst>
              <a:ext uri="{FF2B5EF4-FFF2-40B4-BE49-F238E27FC236}">
                <a16:creationId xmlns:a16="http://schemas.microsoft.com/office/drawing/2014/main" xmlns="" id="{A42C29A3-7497-40FD-960E-6F1343B73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46" y="216521"/>
            <a:ext cx="37240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76717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ym typeface="+mn-lt"/>
              </a:rPr>
              <a:t>2</a:t>
            </a:r>
            <a:r>
              <a:rPr lang="zh-CN" altLang="en-US" dirty="0">
                <a:sym typeface="+mn-lt"/>
              </a:rPr>
              <a:t>、检索方式</a:t>
            </a:r>
            <a:r>
              <a:rPr lang="en-US" altLang="zh-CN" dirty="0">
                <a:sym typeface="+mn-lt"/>
              </a:rPr>
              <a:t>——</a:t>
            </a:r>
            <a:r>
              <a:rPr lang="zh-CN" altLang="en-US" dirty="0">
                <a:sym typeface="+mn-lt"/>
              </a:rPr>
              <a:t>高级检索</a:t>
            </a:r>
          </a:p>
        </p:txBody>
      </p:sp>
    </p:spTree>
    <p:extLst>
      <p:ext uri="{BB962C8B-B14F-4D97-AF65-F5344CB8AC3E}">
        <p14:creationId xmlns:p14="http://schemas.microsoft.com/office/powerpoint/2010/main" val="18728380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图片 3" descr="C:\Users\AN\Desktop\1.png1">
            <a:extLst>
              <a:ext uri="{FF2B5EF4-FFF2-40B4-BE49-F238E27FC236}">
                <a16:creationId xmlns:a16="http://schemas.microsoft.com/office/drawing/2014/main" xmlns="" id="{582C8C81-134A-4708-BDD7-524EEC6FD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17" y="734485"/>
            <a:ext cx="8542867" cy="5829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169E5AB-9D0A-462A-8787-2C89E46B454A}"/>
              </a:ext>
            </a:extLst>
          </p:cNvPr>
          <p:cNvSpPr/>
          <p:nvPr/>
        </p:nvSpPr>
        <p:spPr>
          <a:xfrm>
            <a:off x="2819400" y="905933"/>
            <a:ext cx="594784" cy="2899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8" name="图片 6" descr="QQ截图20151105141703.png">
            <a:extLst>
              <a:ext uri="{FF2B5EF4-FFF2-40B4-BE49-F238E27FC236}">
                <a16:creationId xmlns:a16="http://schemas.microsoft.com/office/drawing/2014/main" xmlns="" id="{1F314E22-7580-4C4D-BACE-0774BB30F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1200151"/>
            <a:ext cx="170603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91C394F6-457F-4E2E-9917-2AA6D0801118}"/>
              </a:ext>
            </a:extLst>
          </p:cNvPr>
          <p:cNvSpPr/>
          <p:nvPr/>
        </p:nvSpPr>
        <p:spPr>
          <a:xfrm>
            <a:off x="2819401" y="2628900"/>
            <a:ext cx="1706033" cy="2476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1" name="圆角矩形 6">
            <a:extLst>
              <a:ext uri="{FF2B5EF4-FFF2-40B4-BE49-F238E27FC236}">
                <a16:creationId xmlns:a16="http://schemas.microsoft.com/office/drawing/2014/main" xmlns="" id="{9C70E791-E44F-434C-8F71-19F852B03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2" y="2628901"/>
            <a:ext cx="3890433" cy="50376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12191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2000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点击对比阅读，选择</a:t>
            </a:r>
            <a:r>
              <a:rPr lang="zh-CN" altLang="zh-CN" sz="2000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篇文章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93166B49-BCEC-46A4-BC36-118547356194}"/>
              </a:ext>
            </a:extLst>
          </p:cNvPr>
          <p:cNvGrpSpPr>
            <a:grpSpLocks/>
          </p:cNvGrpSpPr>
          <p:nvPr/>
        </p:nvGrpSpPr>
        <p:grpSpPr bwMode="auto">
          <a:xfrm>
            <a:off x="2819401" y="1943101"/>
            <a:ext cx="6438900" cy="3966633"/>
            <a:chOff x="3397" y="1706"/>
            <a:chExt cx="7605" cy="4686"/>
          </a:xfrm>
        </p:grpSpPr>
        <p:pic>
          <p:nvPicPr>
            <p:cNvPr id="110604" name="图片 11" descr="C:\Users\AN\Desktop\2.png2">
              <a:extLst>
                <a:ext uri="{FF2B5EF4-FFF2-40B4-BE49-F238E27FC236}">
                  <a16:creationId xmlns:a16="http://schemas.microsoft.com/office/drawing/2014/main" xmlns="" id="{971CAE10-7284-4FA1-9F83-A0DF99E6B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" y="1706"/>
              <a:ext cx="7605" cy="468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828A8624-2EAF-4577-AF45-77B4FD6E6783}"/>
                </a:ext>
              </a:extLst>
            </p:cNvPr>
            <p:cNvSpPr/>
            <p:nvPr/>
          </p:nvSpPr>
          <p:spPr>
            <a:xfrm>
              <a:off x="4095" y="2809"/>
              <a:ext cx="6502" cy="1148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133" noProof="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4E28430D-6F30-41CF-BB61-1BE477161C2E}"/>
              </a:ext>
            </a:extLst>
          </p:cNvPr>
          <p:cNvGrpSpPr>
            <a:grpSpLocks/>
          </p:cNvGrpSpPr>
          <p:nvPr/>
        </p:nvGrpSpPr>
        <p:grpSpPr bwMode="auto">
          <a:xfrm>
            <a:off x="1742017" y="766233"/>
            <a:ext cx="8542867" cy="5911851"/>
            <a:chOff x="2472" y="4463"/>
            <a:chExt cx="9030" cy="5803"/>
          </a:xfrm>
        </p:grpSpPr>
        <p:pic>
          <p:nvPicPr>
            <p:cNvPr id="110602" name="图片 13" descr="C:\Users\AN\Desktop\3.png3">
              <a:extLst>
                <a:ext uri="{FF2B5EF4-FFF2-40B4-BE49-F238E27FC236}">
                  <a16:creationId xmlns:a16="http://schemas.microsoft.com/office/drawing/2014/main" xmlns="" id="{8E4CE58C-1F2D-414A-A596-FDB705F65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4463"/>
              <a:ext cx="9030" cy="5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B9457BA-DA24-4A2C-8A67-46B624A1FE84}"/>
                </a:ext>
              </a:extLst>
            </p:cNvPr>
            <p:cNvSpPr/>
            <p:nvPr/>
          </p:nvSpPr>
          <p:spPr>
            <a:xfrm>
              <a:off x="2535" y="5732"/>
              <a:ext cx="8641" cy="4421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133" noProof="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110601" name="矩形 13">
            <a:extLst>
              <a:ext uri="{FF2B5EF4-FFF2-40B4-BE49-F238E27FC236}">
                <a16:creationId xmlns:a16="http://schemas.microsoft.com/office/drawing/2014/main" xmlns="" id="{86023F54-2D9B-41CD-83F3-E3BF07159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984" y="116418"/>
            <a:ext cx="5929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深入研读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对比阅读</a:t>
            </a:r>
          </a:p>
        </p:txBody>
      </p:sp>
    </p:spTree>
    <p:extLst>
      <p:ext uri="{BB962C8B-B14F-4D97-AF65-F5344CB8AC3E}">
        <p14:creationId xmlns:p14="http://schemas.microsoft.com/office/powerpoint/2010/main" val="35879614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  <p:bldP spid="11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图片 5" descr="1">
            <a:extLst>
              <a:ext uri="{FF2B5EF4-FFF2-40B4-BE49-F238E27FC236}">
                <a16:creationId xmlns:a16="http://schemas.microsoft.com/office/drawing/2014/main" xmlns="" id="{93FDC37E-7FBE-423A-B663-F305C8DB4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749301"/>
            <a:ext cx="8773584" cy="57128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831FAC4F-E4A3-4ECC-8454-0397B3F56974}"/>
              </a:ext>
            </a:extLst>
          </p:cNvPr>
          <p:cNvSpPr/>
          <p:nvPr/>
        </p:nvSpPr>
        <p:spPr>
          <a:xfrm>
            <a:off x="2914651" y="2948517"/>
            <a:ext cx="7082367" cy="26881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FAFFCDAA-B39D-40F8-AA49-940445FC0D73}"/>
              </a:ext>
            </a:extLst>
          </p:cNvPr>
          <p:cNvSpPr/>
          <p:nvPr/>
        </p:nvSpPr>
        <p:spPr>
          <a:xfrm>
            <a:off x="5014384" y="6341533"/>
            <a:ext cx="1386416" cy="12065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9" name="图片 8" descr="2">
            <a:extLst>
              <a:ext uri="{FF2B5EF4-FFF2-40B4-BE49-F238E27FC236}">
                <a16:creationId xmlns:a16="http://schemas.microsoft.com/office/drawing/2014/main" xmlns="" id="{E2481293-C170-448F-BBC3-DD13DDBFE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34" y="4144434"/>
            <a:ext cx="8775700" cy="2379133"/>
          </a:xfrm>
          <a:prstGeom prst="rect">
            <a:avLst/>
          </a:prstGeom>
          <a:noFill/>
          <a:ln w="9525">
            <a:solidFill>
              <a:srgbClr val="1655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圆角矩形标注 15">
            <a:extLst>
              <a:ext uri="{FF2B5EF4-FFF2-40B4-BE49-F238E27FC236}">
                <a16:creationId xmlns:a16="http://schemas.microsoft.com/office/drawing/2014/main" xmlns="" id="{5F726FB1-31EF-482A-A024-EF5FBA953133}"/>
              </a:ext>
            </a:extLst>
          </p:cNvPr>
          <p:cNvSpPr/>
          <p:nvPr/>
        </p:nvSpPr>
        <p:spPr>
          <a:xfrm>
            <a:off x="7452785" y="3337984"/>
            <a:ext cx="3600449" cy="1007533"/>
          </a:xfrm>
          <a:prstGeom prst="wedgeRoundRectCallout">
            <a:avLst>
              <a:gd name="adj1" fmla="val 2410"/>
              <a:gd name="adj2" fmla="val 96231"/>
              <a:gd name="adj3" fmla="val 16667"/>
            </a:avLst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defRPr/>
            </a:pPr>
            <a:r>
              <a:rPr lang="zh-CN" altLang="en-US" sz="2133" noProof="1">
                <a:solidFill>
                  <a:srgbClr val="FFFFFF"/>
                </a:solidFill>
                <a:latin typeface="宋体" panose="02010600030101010101" pitchFamily="2" charset="-122"/>
                <a:ea typeface="宋体"/>
              </a:rPr>
              <a:t>可查看该文章的参考文献、引证文献、相似文献、读者推荐文献</a:t>
            </a:r>
          </a:p>
        </p:txBody>
      </p:sp>
      <p:sp>
        <p:nvSpPr>
          <p:cNvPr id="111623" name="矩形 7">
            <a:extLst>
              <a:ext uri="{FF2B5EF4-FFF2-40B4-BE49-F238E27FC236}">
                <a16:creationId xmlns:a16="http://schemas.microsoft.com/office/drawing/2014/main" xmlns="" id="{D770C7BA-0B46-463E-A3B2-E1736EF46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801" y="133351"/>
            <a:ext cx="4288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查看推荐文献</a:t>
            </a:r>
          </a:p>
        </p:txBody>
      </p:sp>
    </p:spTree>
    <p:extLst>
      <p:ext uri="{BB962C8B-B14F-4D97-AF65-F5344CB8AC3E}">
        <p14:creationId xmlns:p14="http://schemas.microsoft.com/office/powerpoint/2010/main" val="16166718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4" grpId="0" bldLvl="0" animBg="1"/>
      <p:bldP spid="16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4E405E34-8719-4006-8077-53C6CCC937C6}"/>
              </a:ext>
            </a:extLst>
          </p:cNvPr>
          <p:cNvSpPr/>
          <p:nvPr/>
        </p:nvSpPr>
        <p:spPr>
          <a:xfrm>
            <a:off x="1500718" y="2584451"/>
            <a:ext cx="9342967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0990" indent="-380990"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400" b="1" noProof="1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支持将文献内的有用信息记录为笔记，可随手记录读者的想法、问题和评论等；</a:t>
            </a:r>
          </a:p>
          <a:p>
            <a:pPr marL="380990" indent="-380990" defTabSz="121917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400" b="1" noProof="1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支持笔记的多种管理方式：包括时间段、标签、笔记星标；</a:t>
            </a:r>
          </a:p>
          <a:p>
            <a:pPr marL="380990" indent="-380990" defTabSz="121917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400" b="1" noProof="1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支持将网页内容添加为笔记。</a:t>
            </a:r>
            <a:endParaRPr lang="zh-CN" altLang="en-US" sz="2400" b="1" noProof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2643" name="文本框 1">
            <a:extLst>
              <a:ext uri="{FF2B5EF4-FFF2-40B4-BE49-F238E27FC236}">
                <a16:creationId xmlns:a16="http://schemas.microsoft.com/office/drawing/2014/main" xmlns="" id="{44932873-87BA-4C5B-AF18-62401CCCC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4" y="1492251"/>
            <a:ext cx="6644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4.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记录数字笔记，实现知识管理</a:t>
            </a:r>
          </a:p>
        </p:txBody>
      </p:sp>
    </p:spTree>
    <p:extLst>
      <p:ext uri="{BB962C8B-B14F-4D97-AF65-F5344CB8AC3E}">
        <p14:creationId xmlns:p14="http://schemas.microsoft.com/office/powerpoint/2010/main" val="3583252919"/>
      </p:ext>
    </p:extLst>
  </p:cSld>
  <p:clrMapOvr>
    <a:masterClrMapping/>
  </p:clrMapOvr>
  <p:transition spd="slow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图片 1" descr="1">
            <a:extLst>
              <a:ext uri="{FF2B5EF4-FFF2-40B4-BE49-F238E27FC236}">
                <a16:creationId xmlns:a16="http://schemas.microsoft.com/office/drawing/2014/main" xmlns="" id="{7280E6FE-CB8D-4114-87FF-13C21829A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18" y="1094318"/>
            <a:ext cx="8699500" cy="56515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 descr="QQ截图20151105183352.png">
            <a:extLst>
              <a:ext uri="{FF2B5EF4-FFF2-40B4-BE49-F238E27FC236}">
                <a16:creationId xmlns:a16="http://schemas.microsoft.com/office/drawing/2014/main" xmlns="" id="{B29DC9CD-3864-4E7F-9C46-56FB1C01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434" y="2116667"/>
            <a:ext cx="1545167" cy="196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7BE78939-3F79-4C05-93B0-47BA2C32A382}"/>
              </a:ext>
            </a:extLst>
          </p:cNvPr>
          <p:cNvSpPr/>
          <p:nvPr/>
        </p:nvSpPr>
        <p:spPr>
          <a:xfrm>
            <a:off x="7446434" y="3130551"/>
            <a:ext cx="1367367" cy="23071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9" name="图片 8" descr="2">
            <a:extLst>
              <a:ext uri="{FF2B5EF4-FFF2-40B4-BE49-F238E27FC236}">
                <a16:creationId xmlns:a16="http://schemas.microsoft.com/office/drawing/2014/main" xmlns="" id="{317CCF96-C959-42E7-A1E1-E6CAFF24D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4" y="1094318"/>
            <a:ext cx="10107083" cy="5651500"/>
          </a:xfrm>
          <a:prstGeom prst="rect">
            <a:avLst/>
          </a:prstGeom>
          <a:noFill/>
          <a:ln w="9525">
            <a:solidFill>
              <a:srgbClr val="1655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70" name="矩形 9">
            <a:extLst>
              <a:ext uri="{FF2B5EF4-FFF2-40B4-BE49-F238E27FC236}">
                <a16:creationId xmlns:a16="http://schemas.microsoft.com/office/drawing/2014/main" xmlns="" id="{8671CF49-772D-408E-9F73-C5EBA6D77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185" y="368301"/>
            <a:ext cx="4288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记录数字笔记</a:t>
            </a:r>
          </a:p>
        </p:txBody>
      </p:sp>
    </p:spTree>
    <p:extLst>
      <p:ext uri="{BB962C8B-B14F-4D97-AF65-F5344CB8AC3E}">
        <p14:creationId xmlns:p14="http://schemas.microsoft.com/office/powerpoint/2010/main" val="18191223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图片 1" descr="1">
            <a:extLst>
              <a:ext uri="{FF2B5EF4-FFF2-40B4-BE49-F238E27FC236}">
                <a16:creationId xmlns:a16="http://schemas.microsoft.com/office/drawing/2014/main" xmlns="" id="{4809A95E-2B22-4E67-ABAA-D9B1E1DBA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1013885"/>
            <a:ext cx="10058400" cy="5676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9AD7549F-E52B-4253-8722-41C569DFF6F5}"/>
              </a:ext>
            </a:extLst>
          </p:cNvPr>
          <p:cNvGrpSpPr>
            <a:grpSpLocks/>
          </p:cNvGrpSpPr>
          <p:nvPr/>
        </p:nvGrpSpPr>
        <p:grpSpPr bwMode="auto">
          <a:xfrm>
            <a:off x="7615767" y="2010834"/>
            <a:ext cx="1545167" cy="1962151"/>
            <a:chOff x="11993" y="3167"/>
            <a:chExt cx="2433" cy="3090"/>
          </a:xfrm>
        </p:grpSpPr>
        <p:pic>
          <p:nvPicPr>
            <p:cNvPr id="114700" name="图片 6" descr="QQ截图20151105183352.png">
              <a:extLst>
                <a:ext uri="{FF2B5EF4-FFF2-40B4-BE49-F238E27FC236}">
                  <a16:creationId xmlns:a16="http://schemas.microsoft.com/office/drawing/2014/main" xmlns="" id="{880017EA-2B29-439A-A8F0-F5A2CD92E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3" y="3167"/>
              <a:ext cx="2433" cy="3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0D9A224-ECEF-4B4A-B870-9F7E7491118F}"/>
                </a:ext>
              </a:extLst>
            </p:cNvPr>
            <p:cNvSpPr/>
            <p:nvPr/>
          </p:nvSpPr>
          <p:spPr>
            <a:xfrm>
              <a:off x="11993" y="4330"/>
              <a:ext cx="2433" cy="313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133" noProof="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pic>
        <p:nvPicPr>
          <p:cNvPr id="4" name="图片 3" descr="4">
            <a:extLst>
              <a:ext uri="{FF2B5EF4-FFF2-40B4-BE49-F238E27FC236}">
                <a16:creationId xmlns:a16="http://schemas.microsoft.com/office/drawing/2014/main" xmlns="" id="{0B55CF84-3F5D-4617-9657-6E3D52454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185" y="1049867"/>
            <a:ext cx="7133167" cy="5604933"/>
          </a:xfrm>
          <a:prstGeom prst="rect">
            <a:avLst/>
          </a:prstGeom>
          <a:noFill/>
          <a:ln w="9525">
            <a:solidFill>
              <a:srgbClr val="1655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4351C67B-18AC-4086-A47C-A927D7F33867}"/>
              </a:ext>
            </a:extLst>
          </p:cNvPr>
          <p:cNvSpPr/>
          <p:nvPr/>
        </p:nvSpPr>
        <p:spPr>
          <a:xfrm>
            <a:off x="2779184" y="1405467"/>
            <a:ext cx="1405467" cy="203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4B1B2018-D6B0-446D-B809-9CF1B5FC1691}"/>
              </a:ext>
            </a:extLst>
          </p:cNvPr>
          <p:cNvSpPr/>
          <p:nvPr/>
        </p:nvSpPr>
        <p:spPr>
          <a:xfrm>
            <a:off x="2863851" y="2194985"/>
            <a:ext cx="230716" cy="2730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41295A9D-1AF4-4A10-A287-FF79A26B58AC}"/>
              </a:ext>
            </a:extLst>
          </p:cNvPr>
          <p:cNvGrpSpPr>
            <a:grpSpLocks/>
          </p:cNvGrpSpPr>
          <p:nvPr/>
        </p:nvGrpSpPr>
        <p:grpSpPr bwMode="auto">
          <a:xfrm>
            <a:off x="1200151" y="999067"/>
            <a:ext cx="10369549" cy="5691717"/>
            <a:chOff x="1079" y="4056"/>
            <a:chExt cx="16331" cy="8964"/>
          </a:xfrm>
        </p:grpSpPr>
        <p:pic>
          <p:nvPicPr>
            <p:cNvPr id="20" name="图片 19" descr="C:\Users\AN\Desktop\1.png1">
              <a:extLst>
                <a:ext uri="{FF2B5EF4-FFF2-40B4-BE49-F238E27FC236}">
                  <a16:creationId xmlns:a16="http://schemas.microsoft.com/office/drawing/2014/main" xmlns="" id="{BB0215BC-4B61-4034-9768-5A9B16DD6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79" y="4056"/>
              <a:ext cx="16331" cy="8964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50E96130-7C33-4837-A61B-32FFB8A5C9BB}"/>
                </a:ext>
              </a:extLst>
            </p:cNvPr>
            <p:cNvSpPr/>
            <p:nvPr/>
          </p:nvSpPr>
          <p:spPr>
            <a:xfrm>
              <a:off x="1079" y="6496"/>
              <a:ext cx="2550" cy="373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133" noProof="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22" name="圆角矩形标注 12">
            <a:extLst>
              <a:ext uri="{FF2B5EF4-FFF2-40B4-BE49-F238E27FC236}">
                <a16:creationId xmlns:a16="http://schemas.microsoft.com/office/drawing/2014/main" xmlns="" id="{9B8A54B3-B580-4BC0-B46A-220A932663F6}"/>
              </a:ext>
            </a:extLst>
          </p:cNvPr>
          <p:cNvSpPr/>
          <p:nvPr/>
        </p:nvSpPr>
        <p:spPr>
          <a:xfrm>
            <a:off x="6248400" y="2167467"/>
            <a:ext cx="2734733" cy="533400"/>
          </a:xfrm>
          <a:prstGeom prst="wedgeRoundRectCallout">
            <a:avLst>
              <a:gd name="adj1" fmla="val 2410"/>
              <a:gd name="adj2" fmla="val 96231"/>
              <a:gd name="adj3" fmla="val 16667"/>
            </a:avLst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zh-CN" altLang="en-US" sz="2133" noProof="1">
                <a:solidFill>
                  <a:srgbClr val="FFFFFF"/>
                </a:solidFill>
                <a:latin typeface="宋体" panose="02010600030101010101" pitchFamily="2" charset="-122"/>
                <a:ea typeface="宋体"/>
              </a:rPr>
              <a:t>管理笔记</a:t>
            </a:r>
          </a:p>
        </p:txBody>
      </p:sp>
      <p:sp>
        <p:nvSpPr>
          <p:cNvPr id="114697" name="矩形 22">
            <a:extLst>
              <a:ext uri="{FF2B5EF4-FFF2-40B4-BE49-F238E27FC236}">
                <a16:creationId xmlns:a16="http://schemas.microsoft.com/office/drawing/2014/main" xmlns="" id="{C1DDFB9E-5EF4-4A9A-A71A-AA060B82B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185" y="368301"/>
            <a:ext cx="4288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记录数字笔记</a:t>
            </a:r>
          </a:p>
        </p:txBody>
      </p:sp>
    </p:spTree>
    <p:extLst>
      <p:ext uri="{BB962C8B-B14F-4D97-AF65-F5344CB8AC3E}">
        <p14:creationId xmlns:p14="http://schemas.microsoft.com/office/powerpoint/2010/main" val="391350467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8" grpId="0" animBg="1"/>
      <p:bldP spid="22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>
            <a:extLst>
              <a:ext uri="{FF2B5EF4-FFF2-40B4-BE49-F238E27FC236}">
                <a16:creationId xmlns:a16="http://schemas.microsoft.com/office/drawing/2014/main" xmlns="" id="{AD24D69D-D819-4608-AFE5-1B8EB3650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1" y="1009651"/>
            <a:ext cx="10801351" cy="554566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DB2C7C51-7F5C-47A2-9F7A-BD7FA92B8B5C}"/>
              </a:ext>
            </a:extLst>
          </p:cNvPr>
          <p:cNvGrpSpPr>
            <a:grpSpLocks/>
          </p:cNvGrpSpPr>
          <p:nvPr/>
        </p:nvGrpSpPr>
        <p:grpSpPr bwMode="auto">
          <a:xfrm>
            <a:off x="2194984" y="1521884"/>
            <a:ext cx="2089149" cy="1733549"/>
            <a:chOff x="3456" y="2396"/>
            <a:chExt cx="3290" cy="273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A92AB577-A5EE-4B67-A889-10E9469DFF05}"/>
                </a:ext>
              </a:extLst>
            </p:cNvPr>
            <p:cNvSpPr/>
            <p:nvPr/>
          </p:nvSpPr>
          <p:spPr>
            <a:xfrm>
              <a:off x="4973" y="2396"/>
              <a:ext cx="1470" cy="49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133" noProof="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8" name="圆角矩形标注 7">
              <a:extLst>
                <a:ext uri="{FF2B5EF4-FFF2-40B4-BE49-F238E27FC236}">
                  <a16:creationId xmlns:a16="http://schemas.microsoft.com/office/drawing/2014/main" xmlns="" id="{D23091E4-E250-4A48-B97D-A0259034E5DA}"/>
                </a:ext>
              </a:extLst>
            </p:cNvPr>
            <p:cNvSpPr/>
            <p:nvPr/>
          </p:nvSpPr>
          <p:spPr>
            <a:xfrm>
              <a:off x="3456" y="4221"/>
              <a:ext cx="3290" cy="907"/>
            </a:xfrm>
            <a:prstGeom prst="wedgeRoundRectCallout">
              <a:avLst>
                <a:gd name="adj1" fmla="val 24701"/>
                <a:gd name="adj2" fmla="val -182260"/>
                <a:gd name="adj3" fmla="val 16667"/>
              </a:avLst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zh-CN" altLang="en-US" sz="2400" noProof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可导出笔记</a:t>
              </a:r>
            </a:p>
          </p:txBody>
        </p:sp>
      </p:grpSp>
      <p:pic>
        <p:nvPicPr>
          <p:cNvPr id="4" name="图片 3" descr="2">
            <a:extLst>
              <a:ext uri="{FF2B5EF4-FFF2-40B4-BE49-F238E27FC236}">
                <a16:creationId xmlns:a16="http://schemas.microsoft.com/office/drawing/2014/main" xmlns="" id="{687793FB-53D9-49D5-A315-9BB12BE5E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18" y="1117600"/>
            <a:ext cx="4277783" cy="5437717"/>
          </a:xfrm>
          <a:prstGeom prst="rect">
            <a:avLst/>
          </a:prstGeom>
          <a:noFill/>
          <a:ln w="9525">
            <a:solidFill>
              <a:srgbClr val="1655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B77D939C-27F8-449D-AF6F-68705F246E19}"/>
              </a:ext>
            </a:extLst>
          </p:cNvPr>
          <p:cNvSpPr/>
          <p:nvPr/>
        </p:nvSpPr>
        <p:spPr>
          <a:xfrm>
            <a:off x="5704418" y="6089651"/>
            <a:ext cx="931333" cy="3111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9" name="图片 8" descr="3">
            <a:extLst>
              <a:ext uri="{FF2B5EF4-FFF2-40B4-BE49-F238E27FC236}">
                <a16:creationId xmlns:a16="http://schemas.microsoft.com/office/drawing/2014/main" xmlns="" id="{04BA269F-001D-4C0B-A75D-D958E6223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84" y="1001184"/>
            <a:ext cx="9855200" cy="5554133"/>
          </a:xfrm>
          <a:prstGeom prst="rect">
            <a:avLst/>
          </a:prstGeom>
          <a:noFill/>
          <a:ln w="9525">
            <a:solidFill>
              <a:srgbClr val="FF94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9" name="矩形 9">
            <a:extLst>
              <a:ext uri="{FF2B5EF4-FFF2-40B4-BE49-F238E27FC236}">
                <a16:creationId xmlns:a16="http://schemas.microsoft.com/office/drawing/2014/main" xmlns="" id="{6ACC9211-BE1F-4B12-8882-DD7EB74B8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185" y="368301"/>
            <a:ext cx="7160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记录数字笔记，实现知识管理</a:t>
            </a:r>
          </a:p>
        </p:txBody>
      </p:sp>
    </p:spTree>
    <p:extLst>
      <p:ext uri="{BB962C8B-B14F-4D97-AF65-F5344CB8AC3E}">
        <p14:creationId xmlns:p14="http://schemas.microsoft.com/office/powerpoint/2010/main" val="293219017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>
            <a:extLst>
              <a:ext uri="{FF2B5EF4-FFF2-40B4-BE49-F238E27FC236}">
                <a16:creationId xmlns:a16="http://schemas.microsoft.com/office/drawing/2014/main" xmlns="" id="{3590BEBB-E6A2-4A86-B84E-5A7A6846C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1" y="967317"/>
            <a:ext cx="10054167" cy="5602816"/>
          </a:xfrm>
          <a:prstGeom prst="rect">
            <a:avLst/>
          </a:prstGeom>
          <a:ln>
            <a:solidFill>
              <a:schemeClr val="accent4">
                <a:lumMod val="50000"/>
                <a:lumOff val="50000"/>
              </a:schemeClr>
            </a:solidFill>
          </a:ln>
        </p:spPr>
      </p:pic>
      <p:pic>
        <p:nvPicPr>
          <p:cNvPr id="4" name="图片 3" descr="1">
            <a:extLst>
              <a:ext uri="{FF2B5EF4-FFF2-40B4-BE49-F238E27FC236}">
                <a16:creationId xmlns:a16="http://schemas.microsoft.com/office/drawing/2014/main" xmlns="" id="{B2D2522D-25EC-49A0-A823-33D80FC2E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33" y="1119717"/>
            <a:ext cx="2082800" cy="5450416"/>
          </a:xfrm>
          <a:prstGeom prst="rect">
            <a:avLst/>
          </a:prstGeom>
          <a:noFill/>
          <a:ln w="9525">
            <a:solidFill>
              <a:srgbClr val="1655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7027E4D6-40FF-4BA4-A308-24ED2E24656B}"/>
              </a:ext>
            </a:extLst>
          </p:cNvPr>
          <p:cNvSpPr/>
          <p:nvPr/>
        </p:nvSpPr>
        <p:spPr>
          <a:xfrm>
            <a:off x="8487833" y="5382685"/>
            <a:ext cx="2082800" cy="24764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5" name="图片 4" descr="2">
            <a:extLst>
              <a:ext uri="{FF2B5EF4-FFF2-40B4-BE49-F238E27FC236}">
                <a16:creationId xmlns:a16="http://schemas.microsoft.com/office/drawing/2014/main" xmlns="" id="{ECC3109A-AD7B-44EC-8E33-68FF9AD09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801" y="1608667"/>
            <a:ext cx="4679951" cy="4019551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D2C8363-79E2-4A3C-9C07-A470E68D5408}"/>
              </a:ext>
            </a:extLst>
          </p:cNvPr>
          <p:cNvSpPr/>
          <p:nvPr/>
        </p:nvSpPr>
        <p:spPr>
          <a:xfrm>
            <a:off x="3981451" y="2796118"/>
            <a:ext cx="3073400" cy="24764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7CDE5079-FA18-4249-9F34-227182AFBDC1}"/>
              </a:ext>
            </a:extLst>
          </p:cNvPr>
          <p:cNvGrpSpPr>
            <a:grpSpLocks/>
          </p:cNvGrpSpPr>
          <p:nvPr/>
        </p:nvGrpSpPr>
        <p:grpSpPr bwMode="auto">
          <a:xfrm>
            <a:off x="734485" y="833967"/>
            <a:ext cx="11027833" cy="5869517"/>
            <a:chOff x="1426" y="2001"/>
            <a:chExt cx="17368" cy="7866"/>
          </a:xfrm>
        </p:grpSpPr>
        <p:pic>
          <p:nvPicPr>
            <p:cNvPr id="13" name="图片 12" descr="2">
              <a:extLst>
                <a:ext uri="{FF2B5EF4-FFF2-40B4-BE49-F238E27FC236}">
                  <a16:creationId xmlns:a16="http://schemas.microsoft.com/office/drawing/2014/main" xmlns="" id="{D0F8B75A-E275-417F-8E52-CB047957B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6" y="2001"/>
              <a:ext cx="17368" cy="786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F3B92042-DB81-446A-8CB7-5CE3284D0549}"/>
                </a:ext>
              </a:extLst>
            </p:cNvPr>
            <p:cNvSpPr/>
            <p:nvPr/>
          </p:nvSpPr>
          <p:spPr>
            <a:xfrm>
              <a:off x="4810" y="8474"/>
              <a:ext cx="10914" cy="584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133" noProof="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116744" name="矩形 10">
            <a:extLst>
              <a:ext uri="{FF2B5EF4-FFF2-40B4-BE49-F238E27FC236}">
                <a16:creationId xmlns:a16="http://schemas.microsoft.com/office/drawing/2014/main" xmlns="" id="{4214C43F-851B-48A4-BFAE-30AF66FAC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266701"/>
            <a:ext cx="3467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保存网页</a:t>
            </a:r>
          </a:p>
        </p:txBody>
      </p:sp>
    </p:spTree>
    <p:extLst>
      <p:ext uri="{BB962C8B-B14F-4D97-AF65-F5344CB8AC3E}">
        <p14:creationId xmlns:p14="http://schemas.microsoft.com/office/powerpoint/2010/main" val="13056842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6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图片 2" descr="5">
            <a:extLst>
              <a:ext uri="{FF2B5EF4-FFF2-40B4-BE49-F238E27FC236}">
                <a16:creationId xmlns:a16="http://schemas.microsoft.com/office/drawing/2014/main" xmlns="" id="{0806E491-D2CC-4518-B11B-341ADE35A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18" y="1047751"/>
            <a:ext cx="9213849" cy="55731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 descr="1">
            <a:extLst>
              <a:ext uri="{FF2B5EF4-FFF2-40B4-BE49-F238E27FC236}">
                <a16:creationId xmlns:a16="http://schemas.microsoft.com/office/drawing/2014/main" xmlns="" id="{C90B7AE5-5579-428C-B982-7F5C19448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1" y="1047751"/>
            <a:ext cx="2129367" cy="5573183"/>
          </a:xfrm>
          <a:prstGeom prst="rect">
            <a:avLst/>
          </a:prstGeom>
          <a:noFill/>
          <a:ln w="9525">
            <a:solidFill>
              <a:srgbClr val="1655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FECF8543-A571-4899-A9C4-0C457F18764A}"/>
              </a:ext>
            </a:extLst>
          </p:cNvPr>
          <p:cNvSpPr/>
          <p:nvPr/>
        </p:nvSpPr>
        <p:spPr>
          <a:xfrm>
            <a:off x="8674101" y="5594351"/>
            <a:ext cx="2129367" cy="27940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9" name="图片 8" descr="6">
            <a:extLst>
              <a:ext uri="{FF2B5EF4-FFF2-40B4-BE49-F238E27FC236}">
                <a16:creationId xmlns:a16="http://schemas.microsoft.com/office/drawing/2014/main" xmlns="" id="{4D805C48-D2C3-4A10-B63B-2A41D67B2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567" y="1540934"/>
            <a:ext cx="4070351" cy="3776133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0" name="图片 9" descr="7">
            <a:extLst>
              <a:ext uri="{FF2B5EF4-FFF2-40B4-BE49-F238E27FC236}">
                <a16:creationId xmlns:a16="http://schemas.microsoft.com/office/drawing/2014/main" xmlns="" id="{CBCBB5B3-948D-4357-93AD-A69554AE9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285" y="891118"/>
            <a:ext cx="9857316" cy="588644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7767" name="矩形 10">
            <a:extLst>
              <a:ext uri="{FF2B5EF4-FFF2-40B4-BE49-F238E27FC236}">
                <a16:creationId xmlns:a16="http://schemas.microsoft.com/office/drawing/2014/main" xmlns="" id="{B6035D58-95C9-4212-BD7C-111165B1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567" y="237067"/>
            <a:ext cx="55194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保存网页内容为笔记</a:t>
            </a:r>
          </a:p>
        </p:txBody>
      </p:sp>
    </p:spTree>
    <p:extLst>
      <p:ext uri="{BB962C8B-B14F-4D97-AF65-F5344CB8AC3E}">
        <p14:creationId xmlns:p14="http://schemas.microsoft.com/office/powerpoint/2010/main" val="20599267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标题 1">
            <a:extLst>
              <a:ext uri="{FF2B5EF4-FFF2-40B4-BE49-F238E27FC236}">
                <a16:creationId xmlns:a16="http://schemas.microsoft.com/office/drawing/2014/main" xmlns="" id="{043D44C7-C24C-4AAC-9FCA-BBC31C638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" y="397933"/>
            <a:ext cx="723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14400" indent="-914400"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219170" indent="-1219170"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 noProof="1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Q:</a:t>
            </a:r>
            <a:r>
              <a:rPr lang="zh-CN" altLang="en-US" sz="3200" noProof="1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右键没有</a:t>
            </a:r>
            <a:r>
              <a:rPr lang="en-US" altLang="zh-CN" sz="3200" noProof="1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E-Study</a:t>
            </a:r>
            <a:r>
              <a:rPr lang="zh-CN" altLang="en-US" sz="3200" noProof="1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加载项？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/>
            </a:r>
            <a:b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</a:br>
            <a:endParaRPr lang="zh-CN" altLang="en-US" sz="3200" noProof="1"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18787" name="TextBox 4">
            <a:extLst>
              <a:ext uri="{FF2B5EF4-FFF2-40B4-BE49-F238E27FC236}">
                <a16:creationId xmlns:a16="http://schemas.microsoft.com/office/drawing/2014/main" xmlns="" id="{26E73593-1972-4EF8-BC10-3CC817E1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033" y="1873251"/>
            <a:ext cx="7010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这是浏览器问题，有两种解决方式：</a:t>
            </a:r>
            <a:endParaRPr lang="en-US" altLang="zh-CN">
              <a:solidFill>
                <a:srgbClr val="5F5F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zh-CN">
              <a:solidFill>
                <a:srgbClr val="5F5F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r>
              <a:rPr lang="en-US" altLang="zh-CN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：使用</a:t>
            </a:r>
            <a:r>
              <a:rPr lang="en-US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浏览器</a:t>
            </a:r>
            <a:r>
              <a:rPr lang="zh-CN" altLang="en-US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谷歌浏览器</a:t>
            </a:r>
            <a:r>
              <a:rPr lang="zh-CN" altLang="en-US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即可。</a:t>
            </a:r>
            <a:endParaRPr lang="en-US" altLang="zh-CN">
              <a:solidFill>
                <a:srgbClr val="5F5F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zh-CN">
              <a:solidFill>
                <a:srgbClr val="5F5F5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r>
              <a:rPr lang="en-US" altLang="zh-CN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：切换浏览器模式。</a:t>
            </a:r>
          </a:p>
        </p:txBody>
      </p:sp>
      <p:pic>
        <p:nvPicPr>
          <p:cNvPr id="8" name="图片 7" descr="QQ截图20150512094842.jpg">
            <a:extLst>
              <a:ext uri="{FF2B5EF4-FFF2-40B4-BE49-F238E27FC236}">
                <a16:creationId xmlns:a16="http://schemas.microsoft.com/office/drawing/2014/main" xmlns="" id="{54716E90-5989-496F-864A-217FCB433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1" y="1695451"/>
            <a:ext cx="10919884" cy="3253316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图片 9" descr="QQ截图20150512094853.jpg">
            <a:extLst>
              <a:ext uri="{FF2B5EF4-FFF2-40B4-BE49-F238E27FC236}">
                <a16:creationId xmlns:a16="http://schemas.microsoft.com/office/drawing/2014/main" xmlns="" id="{CE0C5308-C5EE-42AD-ACA5-4E7C37843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2194985"/>
            <a:ext cx="1238251" cy="86571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5BF75E26-4511-4E52-9161-EA6A9F38FC33}"/>
              </a:ext>
            </a:extLst>
          </p:cNvPr>
          <p:cNvSpPr/>
          <p:nvPr/>
        </p:nvSpPr>
        <p:spPr>
          <a:xfrm>
            <a:off x="10716685" y="1873251"/>
            <a:ext cx="179916" cy="2963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4A2C13F3-1316-44E0-8DCC-3DF097C65086}"/>
              </a:ext>
            </a:extLst>
          </p:cNvPr>
          <p:cNvGrpSpPr>
            <a:grpSpLocks/>
          </p:cNvGrpSpPr>
          <p:nvPr/>
        </p:nvGrpSpPr>
        <p:grpSpPr bwMode="auto">
          <a:xfrm>
            <a:off x="6925734" y="2345267"/>
            <a:ext cx="2089151" cy="3761317"/>
            <a:chOff x="8181" y="2769"/>
            <a:chExt cx="2467" cy="4443"/>
          </a:xfrm>
        </p:grpSpPr>
        <p:pic>
          <p:nvPicPr>
            <p:cNvPr id="118792" name="图片 12" descr="QQ截图20151105152727.png">
              <a:extLst>
                <a:ext uri="{FF2B5EF4-FFF2-40B4-BE49-F238E27FC236}">
                  <a16:creationId xmlns:a16="http://schemas.microsoft.com/office/drawing/2014/main" xmlns="" id="{21261C70-090D-4C92-9010-8B7E6475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2" y="2769"/>
              <a:ext cx="2456" cy="444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DDD29443-D6C7-4530-8AAF-6C4BA2CC3BD2}"/>
                </a:ext>
              </a:extLst>
            </p:cNvPr>
            <p:cNvSpPr/>
            <p:nvPr/>
          </p:nvSpPr>
          <p:spPr>
            <a:xfrm>
              <a:off x="8181" y="5897"/>
              <a:ext cx="2467" cy="40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133" noProof="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86575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矩形 22">
            <a:extLst>
              <a:ext uri="{FF2B5EF4-FFF2-40B4-BE49-F238E27FC236}">
                <a16:creationId xmlns:a16="http://schemas.microsoft.com/office/drawing/2014/main" xmlns="" id="{5EF5D5EE-EB8A-4B0B-B4A7-B371491A48B1}"/>
              </a:ext>
            </a:extLst>
          </p:cNvPr>
          <p:cNvSpPr/>
          <p:nvPr/>
        </p:nvSpPr>
        <p:spPr>
          <a:xfrm>
            <a:off x="1727200" y="2186517"/>
            <a:ext cx="8542867" cy="30469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21917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基于</a:t>
            </a:r>
            <a:r>
              <a:rPr lang="en-US" altLang="zh-CN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</a:t>
            </a: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的通用写作功能，提供了面向学术等论文写作工具，包括：插入引文、编辑引文、编辑著录格式及布局格式等；提供了数千种期刊模板和参考文献样式编辑。</a:t>
            </a:r>
          </a:p>
          <a:p>
            <a:pPr defTabSz="121917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b="1" dirty="0">
              <a:solidFill>
                <a:srgbClr val="FFFFFF">
                  <a:lumMod val="25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0835" name="文本框 1">
            <a:extLst>
              <a:ext uri="{FF2B5EF4-FFF2-40B4-BE49-F238E27FC236}">
                <a16:creationId xmlns:a16="http://schemas.microsoft.com/office/drawing/2014/main" xmlns="" id="{0FABDE28-182D-4C5C-B844-E134FF4AE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33" y="1462618"/>
            <a:ext cx="53022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5.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写作和排版</a:t>
            </a:r>
          </a:p>
        </p:txBody>
      </p:sp>
    </p:spTree>
    <p:extLst>
      <p:ext uri="{BB962C8B-B14F-4D97-AF65-F5344CB8AC3E}">
        <p14:creationId xmlns:p14="http://schemas.microsoft.com/office/powerpoint/2010/main" val="584363601"/>
      </p:ext>
    </p:extLst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1"/>
          <a:stretch>
            <a:fillRect/>
          </a:stretch>
        </p:blipFill>
        <p:spPr bwMode="auto">
          <a:xfrm rot="16200000">
            <a:off x="-116298" y="467730"/>
            <a:ext cx="475555" cy="242959"/>
          </a:xfrm>
          <a:prstGeom prst="roundRect">
            <a:avLst>
              <a:gd name="adj" fmla="val 2215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421446" y="882153"/>
            <a:ext cx="1224000" cy="224872"/>
            <a:chOff x="421446" y="882153"/>
            <a:chExt cx="1224000" cy="224872"/>
          </a:xfrm>
        </p:grpSpPr>
        <p:sp>
          <p:nvSpPr>
            <p:cNvPr id="11" name="矩形 10"/>
            <p:cNvSpPr/>
            <p:nvPr/>
          </p:nvSpPr>
          <p:spPr>
            <a:xfrm>
              <a:off x="421446" y="882153"/>
              <a:ext cx="1224000" cy="36000"/>
            </a:xfrm>
            <a:prstGeom prst="rect">
              <a:avLst/>
            </a:prstGeom>
            <a:solidFill>
              <a:srgbClr val="513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21446" y="969209"/>
              <a:ext cx="792000" cy="36000"/>
            </a:xfrm>
            <a:prstGeom prst="rect">
              <a:avLst/>
            </a:prstGeom>
            <a:solidFill>
              <a:srgbClr val="DE44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21446" y="1071025"/>
              <a:ext cx="468000" cy="36000"/>
            </a:xfrm>
            <a:prstGeom prst="rect">
              <a:avLst/>
            </a:prstGeom>
            <a:solidFill>
              <a:srgbClr val="DE44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文本框 23"/>
          <p:cNvSpPr txBox="1">
            <a:spLocks noChangeArrowheads="1"/>
          </p:cNvSpPr>
          <p:nvPr/>
        </p:nvSpPr>
        <p:spPr bwMode="auto">
          <a:xfrm>
            <a:off x="310245" y="351432"/>
            <a:ext cx="3799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76717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ym typeface="+mn-lt"/>
              </a:rPr>
              <a:t>3</a:t>
            </a:r>
            <a:r>
              <a:rPr lang="zh-CN" altLang="en-US" dirty="0">
                <a:sym typeface="+mn-lt"/>
              </a:rPr>
              <a:t>、检索方式</a:t>
            </a:r>
            <a:r>
              <a:rPr lang="en-US" altLang="zh-CN" dirty="0">
                <a:sym typeface="+mn-lt"/>
              </a:rPr>
              <a:t>——</a:t>
            </a:r>
            <a:r>
              <a:rPr lang="zh-CN" altLang="en-US" dirty="0">
                <a:sym typeface="+mn-lt"/>
              </a:rPr>
              <a:t>高级检索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79" y="1081675"/>
            <a:ext cx="12052111" cy="539976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43888" y="1813810"/>
            <a:ext cx="2031298" cy="35747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0" name="圆角矩形 6"/>
          <p:cNvSpPr>
            <a:spLocks noChangeArrowheads="1"/>
          </p:cNvSpPr>
          <p:nvPr/>
        </p:nvSpPr>
        <p:spPr bwMode="auto">
          <a:xfrm>
            <a:off x="85829" y="5532526"/>
            <a:ext cx="2593298" cy="123955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第一步：选择高级检索，</a:t>
            </a:r>
            <a:endParaRPr lang="en-US" altLang="zh-CN" sz="18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在左侧导航栏进行学科</a:t>
            </a:r>
            <a:endParaRPr lang="en-US" altLang="zh-CN" sz="18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勾选，将所检索的范围</a:t>
            </a:r>
            <a:endParaRPr lang="en-US" altLang="zh-CN" sz="18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仅限于某个学科。</a:t>
            </a:r>
          </a:p>
        </p:txBody>
      </p:sp>
      <p:sp>
        <p:nvSpPr>
          <p:cNvPr id="23" name="矩形 15"/>
          <p:cNvSpPr>
            <a:spLocks noChangeArrowheads="1"/>
          </p:cNvSpPr>
          <p:nvPr/>
        </p:nvSpPr>
        <p:spPr bwMode="auto">
          <a:xfrm>
            <a:off x="3452537" y="2098849"/>
            <a:ext cx="1134454" cy="253632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圆角矩形 6"/>
          <p:cNvSpPr>
            <a:spLocks noChangeArrowheads="1"/>
          </p:cNvSpPr>
          <p:nvPr/>
        </p:nvSpPr>
        <p:spPr bwMode="auto">
          <a:xfrm>
            <a:off x="5465134" y="571831"/>
            <a:ext cx="3644767" cy="94322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第二步：同时输入多个检索词进行</a:t>
            </a:r>
            <a:endParaRPr lang="en-US" altLang="zh-CN" sz="18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查找不同检索项之间关系：或者，</a:t>
            </a:r>
            <a:endParaRPr lang="en-US" altLang="zh-CN" sz="18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并且，不包含。提高查准率。</a:t>
            </a:r>
          </a:p>
        </p:txBody>
      </p:sp>
      <p:sp>
        <p:nvSpPr>
          <p:cNvPr id="25" name="矩形 8"/>
          <p:cNvSpPr>
            <a:spLocks noChangeArrowheads="1"/>
          </p:cNvSpPr>
          <p:nvPr/>
        </p:nvSpPr>
        <p:spPr bwMode="auto">
          <a:xfrm>
            <a:off x="2774182" y="4734746"/>
            <a:ext cx="7958775" cy="174669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圆角矩形 6"/>
          <p:cNvSpPr>
            <a:spLocks noChangeArrowheads="1"/>
          </p:cNvSpPr>
          <p:nvPr/>
        </p:nvSpPr>
        <p:spPr bwMode="auto">
          <a:xfrm>
            <a:off x="7944787" y="3447737"/>
            <a:ext cx="3679386" cy="109857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第三步：在检索控制条件项，输入</a:t>
            </a:r>
            <a:endParaRPr lang="en-US" altLang="zh-CN" sz="18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时间、文献来源、支持基金、作者</a:t>
            </a:r>
            <a:endParaRPr lang="en-US" altLang="zh-CN" sz="18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just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等信息等限制条件。</a:t>
            </a:r>
          </a:p>
        </p:txBody>
      </p:sp>
      <p:grpSp>
        <p:nvGrpSpPr>
          <p:cNvPr id="27" name="组合 26" hidden="1"/>
          <p:cNvGrpSpPr/>
          <p:nvPr/>
        </p:nvGrpSpPr>
        <p:grpSpPr bwMode="auto">
          <a:xfrm>
            <a:off x="-179327" y="4228818"/>
            <a:ext cx="1355032" cy="1303708"/>
            <a:chOff x="3204365" y="1073643"/>
            <a:chExt cx="1433141" cy="1067286"/>
          </a:xfrm>
        </p:grpSpPr>
        <p:cxnSp>
          <p:nvCxnSpPr>
            <p:cNvPr id="28" name="直接连接符 4"/>
            <p:cNvCxnSpPr>
              <a:cxnSpLocks noChangeShapeType="1"/>
            </p:cNvCxnSpPr>
            <p:nvPr/>
          </p:nvCxnSpPr>
          <p:spPr bwMode="auto">
            <a:xfrm flipV="1">
              <a:off x="3994588" y="1073643"/>
              <a:ext cx="568885" cy="41418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文本框 5"/>
            <p:cNvSpPr txBox="1">
              <a:spLocks noChangeArrowheads="1"/>
            </p:cNvSpPr>
            <p:nvPr/>
          </p:nvSpPr>
          <p:spPr bwMode="auto">
            <a:xfrm>
              <a:off x="3204365" y="1494274"/>
              <a:ext cx="1433141" cy="6466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800" b="1" dirty="0">
                  <a:solidFill>
                    <a:srgbClr val="FF0000"/>
                  </a:solidFill>
                  <a:latin typeface="微软雅黑" panose="020B0503020204020204" pitchFamily="34" charset="-122"/>
                </a:rPr>
                <a:t>选择学科：十大专辑</a:t>
              </a:r>
            </a:p>
          </p:txBody>
        </p:sp>
      </p:grpSp>
      <p:sp>
        <p:nvSpPr>
          <p:cNvPr id="30" name="文本框 5" hidden="1"/>
          <p:cNvSpPr txBox="1">
            <a:spLocks noChangeArrowheads="1"/>
          </p:cNvSpPr>
          <p:nvPr/>
        </p:nvSpPr>
        <p:spPr bwMode="auto">
          <a:xfrm>
            <a:off x="5499360" y="4823249"/>
            <a:ext cx="4695730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检索途径：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sym typeface="宋体" panose="02010600030101010101" pitchFamily="2" charset="-122"/>
              </a:rPr>
              <a:t>全文、主题、篇名、关键词、摘要、参考文献、中图分类号</a:t>
            </a:r>
            <a:endParaRPr lang="en-US" altLang="zh-CN" sz="1800" dirty="0">
              <a:solidFill>
                <a:srgbClr val="FF0000"/>
              </a:solidFill>
              <a:latin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逻辑关系：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sym typeface="宋体" panose="02010600030101010101" pitchFamily="2" charset="-122"/>
              </a:rPr>
              <a:t>并且     或者     不含</a:t>
            </a:r>
            <a:r>
              <a:rPr lang="zh-CN" altLang="en-US" sz="1800" dirty="0">
                <a:solidFill>
                  <a:srgbClr val="000000"/>
                </a:solidFill>
                <a:latin typeface="微软雅黑" panose="020B0503020204020204" pitchFamily="34" charset="-122"/>
                <a:sym typeface="宋体" panose="02010600030101010101" pitchFamily="2" charset="-122"/>
              </a:rPr>
              <a:t> </a:t>
            </a:r>
            <a:endParaRPr lang="en-US" altLang="zh-CN" sz="1800" dirty="0">
              <a:solidFill>
                <a:srgbClr val="000000"/>
              </a:solidFill>
              <a:latin typeface="微软雅黑" panose="020B0503020204020204" pitchFamily="34" charset="-122"/>
              <a:sym typeface="宋体" panose="02010600030101010101" pitchFamily="2" charset="-122"/>
            </a:endParaRPr>
          </a:p>
        </p:txBody>
      </p:sp>
      <p:cxnSp>
        <p:nvCxnSpPr>
          <p:cNvPr id="31" name="直接连接符 4" hidden="1"/>
          <p:cNvCxnSpPr>
            <a:cxnSpLocks noChangeShapeType="1"/>
          </p:cNvCxnSpPr>
          <p:nvPr/>
        </p:nvCxnSpPr>
        <p:spPr bwMode="auto">
          <a:xfrm flipV="1">
            <a:off x="6825034" y="3989615"/>
            <a:ext cx="890096" cy="833634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直接连接符 4" hidden="1"/>
          <p:cNvCxnSpPr>
            <a:cxnSpLocks noChangeShapeType="1"/>
          </p:cNvCxnSpPr>
          <p:nvPr/>
        </p:nvCxnSpPr>
        <p:spPr bwMode="auto">
          <a:xfrm flipH="1" flipV="1">
            <a:off x="5698537" y="3898008"/>
            <a:ext cx="1177279" cy="954153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299A69E-078B-4D39-8500-CFA307926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16" y="466784"/>
            <a:ext cx="12181705" cy="6391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图片 5" descr="1">
            <a:extLst>
              <a:ext uri="{FF2B5EF4-FFF2-40B4-BE49-F238E27FC236}">
                <a16:creationId xmlns:a16="http://schemas.microsoft.com/office/drawing/2014/main" xmlns="" id="{4AE92DDB-6670-4F8B-ABC3-4E293C86A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1" y="933451"/>
            <a:ext cx="9563100" cy="57996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8868D6BC-D12B-4CD7-83BD-20EFB9DD17CD}"/>
              </a:ext>
            </a:extLst>
          </p:cNvPr>
          <p:cNvSpPr/>
          <p:nvPr/>
        </p:nvSpPr>
        <p:spPr>
          <a:xfrm>
            <a:off x="6815667" y="1204384"/>
            <a:ext cx="899584" cy="27093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2A6FE74-04BA-4570-A1D7-2BDC503C41E8}"/>
              </a:ext>
            </a:extLst>
          </p:cNvPr>
          <p:cNvSpPr/>
          <p:nvPr/>
        </p:nvSpPr>
        <p:spPr>
          <a:xfrm>
            <a:off x="2135718" y="1475318"/>
            <a:ext cx="560916" cy="51434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10" name="图片 9" descr="2">
            <a:extLst>
              <a:ext uri="{FF2B5EF4-FFF2-40B4-BE49-F238E27FC236}">
                <a16:creationId xmlns:a16="http://schemas.microsoft.com/office/drawing/2014/main" xmlns="" id="{DC2CC46D-0139-4AB7-9DD6-DD53418DE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33" y="2508251"/>
            <a:ext cx="6343651" cy="3943349"/>
          </a:xfrm>
          <a:prstGeom prst="rect">
            <a:avLst/>
          </a:prstGeom>
          <a:noFill/>
          <a:ln w="9525">
            <a:solidFill>
              <a:srgbClr val="1655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 descr="3">
            <a:extLst>
              <a:ext uri="{FF2B5EF4-FFF2-40B4-BE49-F238E27FC236}">
                <a16:creationId xmlns:a16="http://schemas.microsoft.com/office/drawing/2014/main" xmlns="" id="{EE6649AC-93F3-40EC-81AA-5917A47EF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1" y="933451"/>
            <a:ext cx="9723967" cy="584834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05DA454D-AB0D-4F43-B11C-7544E12DE270}"/>
              </a:ext>
            </a:extLst>
          </p:cNvPr>
          <p:cNvSpPr/>
          <p:nvPr/>
        </p:nvSpPr>
        <p:spPr>
          <a:xfrm>
            <a:off x="1416051" y="5037667"/>
            <a:ext cx="9241367" cy="126153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21864" name="矩形 12">
            <a:extLst>
              <a:ext uri="{FF2B5EF4-FFF2-40B4-BE49-F238E27FC236}">
                <a16:creationId xmlns:a16="http://schemas.microsoft.com/office/drawing/2014/main" xmlns="" id="{8797C4CF-5F15-4C1E-B4F1-03E321370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1" y="268818"/>
            <a:ext cx="3467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插入引文</a:t>
            </a:r>
          </a:p>
        </p:txBody>
      </p:sp>
    </p:spTree>
    <p:extLst>
      <p:ext uri="{BB962C8B-B14F-4D97-AF65-F5344CB8AC3E}">
        <p14:creationId xmlns:p14="http://schemas.microsoft.com/office/powerpoint/2010/main" val="37048307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9" grpId="0" bldLvl="0" animBg="1"/>
      <p:bldP spid="12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组合 2">
            <a:extLst>
              <a:ext uri="{FF2B5EF4-FFF2-40B4-BE49-F238E27FC236}">
                <a16:creationId xmlns:a16="http://schemas.microsoft.com/office/drawing/2014/main" xmlns="" id="{BF4BCDC6-745C-4AA2-BADC-85FFF377755F}"/>
              </a:ext>
            </a:extLst>
          </p:cNvPr>
          <p:cNvGrpSpPr>
            <a:grpSpLocks/>
          </p:cNvGrpSpPr>
          <p:nvPr/>
        </p:nvGrpSpPr>
        <p:grpSpPr bwMode="auto">
          <a:xfrm>
            <a:off x="1013884" y="1026584"/>
            <a:ext cx="9285816" cy="5721349"/>
            <a:chOff x="996733" y="1138700"/>
            <a:chExt cx="9285249" cy="5719300"/>
          </a:xfrm>
        </p:grpSpPr>
        <p:pic>
          <p:nvPicPr>
            <p:cNvPr id="122886" name="图片 1">
              <a:extLst>
                <a:ext uri="{FF2B5EF4-FFF2-40B4-BE49-F238E27FC236}">
                  <a16:creationId xmlns:a16="http://schemas.microsoft.com/office/drawing/2014/main" xmlns="" id="{B2E0BEC2-0DEF-47E0-A215-3E5740069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733" y="1138700"/>
              <a:ext cx="9285249" cy="57193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51245393-980F-42DB-9CF7-A20234F7AC52}"/>
                </a:ext>
              </a:extLst>
            </p:cNvPr>
            <p:cNvSpPr/>
            <p:nvPr/>
          </p:nvSpPr>
          <p:spPr>
            <a:xfrm>
              <a:off x="5833020" y="1731154"/>
              <a:ext cx="1437130" cy="19889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133" noProof="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CDFF721-5DC7-46E4-9152-69DE133E6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84" y="1026584"/>
            <a:ext cx="9285816" cy="5535083"/>
          </a:xfrm>
          <a:prstGeom prst="rect">
            <a:avLst/>
          </a:prstGeom>
          <a:noFill/>
          <a:ln w="9525">
            <a:solidFill>
              <a:srgbClr val="1655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4" name="矩形 9">
            <a:extLst>
              <a:ext uri="{FF2B5EF4-FFF2-40B4-BE49-F238E27FC236}">
                <a16:creationId xmlns:a16="http://schemas.microsoft.com/office/drawing/2014/main" xmlns="" id="{40DB8B60-B572-4F3E-BD1F-C066DB4FD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417" y="391585"/>
            <a:ext cx="55194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选择出版物撰写论文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D233ABD-6E27-42C9-87F1-DC961A8200BB}"/>
              </a:ext>
            </a:extLst>
          </p:cNvPr>
          <p:cNvSpPr/>
          <p:nvPr/>
        </p:nvSpPr>
        <p:spPr>
          <a:xfrm>
            <a:off x="2976034" y="1447801"/>
            <a:ext cx="1739900" cy="37041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590039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图片 7">
            <a:extLst>
              <a:ext uri="{FF2B5EF4-FFF2-40B4-BE49-F238E27FC236}">
                <a16:creationId xmlns:a16="http://schemas.microsoft.com/office/drawing/2014/main" xmlns="" id="{5FD97AF7-E4DC-464C-BB0B-20FB557C0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4" y="918634"/>
            <a:ext cx="9533467" cy="586316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F3EA6D72-0C2D-4620-8864-BFE2694F0380}"/>
              </a:ext>
            </a:extLst>
          </p:cNvPr>
          <p:cNvSpPr/>
          <p:nvPr/>
        </p:nvSpPr>
        <p:spPr>
          <a:xfrm>
            <a:off x="2478618" y="2914651"/>
            <a:ext cx="7630583" cy="3661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B71D54BA-E0F8-4328-8090-E2D290C86944}"/>
              </a:ext>
            </a:extLst>
          </p:cNvPr>
          <p:cNvSpPr/>
          <p:nvPr/>
        </p:nvSpPr>
        <p:spPr>
          <a:xfrm>
            <a:off x="5765800" y="3903134"/>
            <a:ext cx="812800" cy="36195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2347B3A-D7FB-43B8-9B71-F34FC6B8A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2" y="918634"/>
            <a:ext cx="8030633" cy="5863167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23910" name="矩形 6">
            <a:extLst>
              <a:ext uri="{FF2B5EF4-FFF2-40B4-BE49-F238E27FC236}">
                <a16:creationId xmlns:a16="http://schemas.microsoft.com/office/drawing/2014/main" xmlns="" id="{18D4330E-5911-44E8-A067-8A87135A7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684" y="258234"/>
            <a:ext cx="55194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选择出版物撰写论文</a:t>
            </a:r>
          </a:p>
        </p:txBody>
      </p:sp>
    </p:spTree>
    <p:extLst>
      <p:ext uri="{BB962C8B-B14F-4D97-AF65-F5344CB8AC3E}">
        <p14:creationId xmlns:p14="http://schemas.microsoft.com/office/powerpoint/2010/main" val="2759425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文本框 1">
            <a:extLst>
              <a:ext uri="{FF2B5EF4-FFF2-40B4-BE49-F238E27FC236}">
                <a16:creationId xmlns:a16="http://schemas.microsoft.com/office/drawing/2014/main" xmlns="" id="{06A2358C-1989-49FD-8129-085B82A65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7" y="1521885"/>
            <a:ext cx="53001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6.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在线投稿</a:t>
            </a:r>
          </a:p>
        </p:txBody>
      </p:sp>
      <p:sp>
        <p:nvSpPr>
          <p:cNvPr id="13" name="矩形 22">
            <a:extLst>
              <a:ext uri="{FF2B5EF4-FFF2-40B4-BE49-F238E27FC236}">
                <a16:creationId xmlns:a16="http://schemas.microsoft.com/office/drawing/2014/main" xmlns="" id="{80E0B94F-F3CC-4E16-A92B-82D03B8C5668}"/>
              </a:ext>
            </a:extLst>
          </p:cNvPr>
          <p:cNvSpPr/>
          <p:nvPr/>
        </p:nvSpPr>
        <p:spPr>
          <a:xfrm>
            <a:off x="2859618" y="2432051"/>
            <a:ext cx="9696449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撰写排版后的论文，可以直接选刊投稿</a:t>
            </a:r>
          </a:p>
          <a:p>
            <a:pPr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即可进入期刊的作者投稿系统。</a:t>
            </a:r>
          </a:p>
        </p:txBody>
      </p:sp>
    </p:spTree>
    <p:extLst>
      <p:ext uri="{BB962C8B-B14F-4D97-AF65-F5344CB8AC3E}">
        <p14:creationId xmlns:p14="http://schemas.microsoft.com/office/powerpoint/2010/main" val="4033446466"/>
      </p:ext>
    </p:extLst>
  </p:cSld>
  <p:clrMapOvr>
    <a:masterClrMapping/>
  </p:clrMapOvr>
  <p:transition spd="slow"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组合 9">
            <a:extLst>
              <a:ext uri="{FF2B5EF4-FFF2-40B4-BE49-F238E27FC236}">
                <a16:creationId xmlns:a16="http://schemas.microsoft.com/office/drawing/2014/main" xmlns="" id="{F72C3447-BF07-4B59-AE0E-0A68BF44F28F}"/>
              </a:ext>
            </a:extLst>
          </p:cNvPr>
          <p:cNvGrpSpPr>
            <a:grpSpLocks/>
          </p:cNvGrpSpPr>
          <p:nvPr/>
        </p:nvGrpSpPr>
        <p:grpSpPr bwMode="auto">
          <a:xfrm>
            <a:off x="821268" y="899585"/>
            <a:ext cx="9285817" cy="5719233"/>
            <a:chOff x="996733" y="1138700"/>
            <a:chExt cx="9285249" cy="5719300"/>
          </a:xfrm>
        </p:grpSpPr>
        <p:pic>
          <p:nvPicPr>
            <p:cNvPr id="125959" name="图片 10">
              <a:extLst>
                <a:ext uri="{FF2B5EF4-FFF2-40B4-BE49-F238E27FC236}">
                  <a16:creationId xmlns:a16="http://schemas.microsoft.com/office/drawing/2014/main" xmlns="" id="{D120BB15-6E31-4815-8EDD-E4DC303BA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733" y="1138700"/>
              <a:ext cx="9285249" cy="57193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D0E501A-337A-4871-BD05-4E2B473A88B7}"/>
                </a:ext>
              </a:extLst>
            </p:cNvPr>
            <p:cNvSpPr/>
            <p:nvPr/>
          </p:nvSpPr>
          <p:spPr>
            <a:xfrm>
              <a:off x="5809738" y="1943043"/>
              <a:ext cx="1439245" cy="196852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>
                <a:defRPr/>
              </a:pPr>
              <a:endParaRPr lang="zh-CN" altLang="en-US" sz="133" noProof="1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977634A-D9F6-48D1-97F4-4839B7BA4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67" y="899585"/>
            <a:ext cx="10287000" cy="5719233"/>
          </a:xfrm>
          <a:prstGeom prst="rect">
            <a:avLst/>
          </a:prstGeom>
          <a:noFill/>
          <a:ln w="9525">
            <a:solidFill>
              <a:srgbClr val="1655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682A599-5DFD-44A2-9EE4-021987F3D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1928284"/>
            <a:ext cx="6519333" cy="466513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1E0F6E00-51A5-433C-A1D7-D48CD61CF69E}"/>
              </a:ext>
            </a:extLst>
          </p:cNvPr>
          <p:cNvSpPr/>
          <p:nvPr/>
        </p:nvSpPr>
        <p:spPr>
          <a:xfrm>
            <a:off x="10335685" y="3896785"/>
            <a:ext cx="543983" cy="40216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133" noProof="1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25958" name="矩形 8">
            <a:extLst>
              <a:ext uri="{FF2B5EF4-FFF2-40B4-BE49-F238E27FC236}">
                <a16:creationId xmlns:a16="http://schemas.microsoft.com/office/drawing/2014/main" xmlns="" id="{E6BA90E1-0B6C-413F-A1EE-624E1CE13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267" y="283634"/>
            <a:ext cx="3467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E-study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在线投稿</a:t>
            </a:r>
          </a:p>
        </p:txBody>
      </p:sp>
    </p:spTree>
    <p:extLst>
      <p:ext uri="{BB962C8B-B14F-4D97-AF65-F5344CB8AC3E}">
        <p14:creationId xmlns:p14="http://schemas.microsoft.com/office/powerpoint/2010/main" val="7608223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矩形 22">
            <a:extLst>
              <a:ext uri="{FF2B5EF4-FFF2-40B4-BE49-F238E27FC236}">
                <a16:creationId xmlns:a16="http://schemas.microsoft.com/office/drawing/2014/main" xmlns="" id="{0AC330A7-AF8A-4736-BA15-76F4F1D06C60}"/>
              </a:ext>
            </a:extLst>
          </p:cNvPr>
          <p:cNvSpPr/>
          <p:nvPr/>
        </p:nvSpPr>
        <p:spPr>
          <a:xfrm>
            <a:off x="1028700" y="2351618"/>
            <a:ext cx="10864851" cy="230832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支持学习单元数据（包括文献夹、题录、笔记等信息）和题录全文的云同步。</a:t>
            </a:r>
          </a:p>
          <a:p>
            <a:pPr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使用</a:t>
            </a:r>
            <a:r>
              <a:rPr lang="en-US" altLang="zh-CN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CNKI</a:t>
            </a: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个人账号登录即可实现</a:t>
            </a:r>
            <a:r>
              <a:rPr lang="en-US" altLang="zh-CN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PC</a:t>
            </a:r>
            <a:r>
              <a:rPr lang="zh-CN" altLang="en-US" sz="2400" b="1" dirty="0">
                <a:solidFill>
                  <a:srgbClr val="FFFFFF">
                    <a:lumMod val="2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间学习单元同步。</a:t>
            </a:r>
          </a:p>
          <a:p>
            <a:pPr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b="1" dirty="0">
              <a:solidFill>
                <a:srgbClr val="FFFFFF">
                  <a:lumMod val="25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b="1" dirty="0">
              <a:solidFill>
                <a:srgbClr val="FFFFFF">
                  <a:lumMod val="25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6979" name="文本框 1">
            <a:extLst>
              <a:ext uri="{FF2B5EF4-FFF2-40B4-BE49-F238E27FC236}">
                <a16:creationId xmlns:a16="http://schemas.microsoft.com/office/drawing/2014/main" xmlns="" id="{36FAE137-84C6-4912-A65E-F455E12EF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1318685"/>
            <a:ext cx="2728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83BBDD"/>
              </a:buClr>
              <a:buFont typeface="幼圆" panose="02010509060101010101" pitchFamily="49" charset="-122"/>
              <a:buChar char=" 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121917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7.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云同步</a:t>
            </a:r>
          </a:p>
        </p:txBody>
      </p:sp>
    </p:spTree>
    <p:extLst>
      <p:ext uri="{BB962C8B-B14F-4D97-AF65-F5344CB8AC3E}">
        <p14:creationId xmlns:p14="http://schemas.microsoft.com/office/powerpoint/2010/main" val="2685876259"/>
      </p:ext>
    </p:extLst>
  </p:cSld>
  <p:clrMapOvr>
    <a:masterClrMapping/>
  </p:clrMapOvr>
  <p:transition spd="slow"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662" y="1521609"/>
            <a:ext cx="2981957" cy="298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575720" y="4509120"/>
            <a:ext cx="4395840" cy="147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5175" tIns="57588" rIns="115175" bIns="57588" numCol="1" anchor="t" anchorCtr="0" compatLnSpc="1">
            <a:prstTxWarp prst="textNoShape">
              <a:avLst/>
            </a:prstTxWarp>
          </a:bodyPr>
          <a:lstStyle>
            <a:lvl1pPr marL="357081" indent="-357081" algn="just" rtl="0" eaLnBrk="0" fontAlgn="base" hangingPunct="0">
              <a:lnSpc>
                <a:spcPct val="110000"/>
              </a:lnSpc>
              <a:spcBef>
                <a:spcPts val="1799"/>
              </a:spcBef>
              <a:spcAft>
                <a:spcPct val="0"/>
              </a:spcAft>
              <a:buClr>
                <a:srgbClr val="1F6E76"/>
              </a:buClr>
              <a:buSzPct val="70000"/>
              <a:buFont typeface="Wingdings 2" panose="05020102010507070707" pitchFamily="18" charset="2"/>
              <a:buChar char=""/>
              <a:defRPr sz="1999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57081" lvl="1" indent="-357081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9ADEE5"/>
              </a:buClr>
              <a:buFont typeface="幼圆" panose="02010509060101010101" pitchFamily="49" charset="-122"/>
              <a:buChar char=" "/>
              <a:defRPr sz="16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2pPr>
            <a:lvl3pPr marL="1142657" lvl="2" indent="-228531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lvl="3" indent="-228531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lvl="4" indent="-228531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lvl="5" indent="-228531" algn="l" defTabSz="914126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99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lvl="6" indent="-228531" algn="l" defTabSz="914126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99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lvl="7" indent="-228531" algn="l" defTabSz="914126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99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lvl="8" indent="-228531" algn="l" defTabSz="914126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99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Wingdings 2" panose="05020102010507070707" pitchFamily="18" charset="2"/>
              <a:buNone/>
            </a:pPr>
            <a:r>
              <a:rPr lang="zh-CN" altLang="en-US" sz="4800" dirty="0">
                <a:solidFill>
                  <a:schemeClr val="bg2">
                    <a:lumMod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感谢聆听</a:t>
            </a:r>
            <a:endParaRPr lang="zh-CN" altLang="zh-CN" sz="4800" dirty="0">
              <a:solidFill>
                <a:schemeClr val="bg2">
                  <a:lumMod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2220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1"/>
          <a:stretch>
            <a:fillRect/>
          </a:stretch>
        </p:blipFill>
        <p:spPr bwMode="auto">
          <a:xfrm rot="16200000">
            <a:off x="-116298" y="467730"/>
            <a:ext cx="475555" cy="242959"/>
          </a:xfrm>
          <a:prstGeom prst="roundRect">
            <a:avLst>
              <a:gd name="adj" fmla="val 2215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421446" y="882153"/>
            <a:ext cx="1224000" cy="224872"/>
            <a:chOff x="421446" y="882153"/>
            <a:chExt cx="1224000" cy="224872"/>
          </a:xfrm>
        </p:grpSpPr>
        <p:sp>
          <p:nvSpPr>
            <p:cNvPr id="11" name="矩形 10"/>
            <p:cNvSpPr/>
            <p:nvPr/>
          </p:nvSpPr>
          <p:spPr>
            <a:xfrm>
              <a:off x="421446" y="882153"/>
              <a:ext cx="1224000" cy="36000"/>
            </a:xfrm>
            <a:prstGeom prst="rect">
              <a:avLst/>
            </a:prstGeom>
            <a:solidFill>
              <a:srgbClr val="513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21446" y="969209"/>
              <a:ext cx="792000" cy="36000"/>
            </a:xfrm>
            <a:prstGeom prst="rect">
              <a:avLst/>
            </a:prstGeom>
            <a:solidFill>
              <a:srgbClr val="DE44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21446" y="1071025"/>
              <a:ext cx="468000" cy="36000"/>
            </a:xfrm>
            <a:prstGeom prst="rect">
              <a:avLst/>
            </a:prstGeom>
            <a:solidFill>
              <a:srgbClr val="DE44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" name="文本框 23"/>
          <p:cNvSpPr txBox="1">
            <a:spLocks noChangeArrowheads="1"/>
          </p:cNvSpPr>
          <p:nvPr/>
        </p:nvSpPr>
        <p:spPr bwMode="auto">
          <a:xfrm>
            <a:off x="310245" y="351432"/>
            <a:ext cx="37240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76717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ym typeface="+mn-lt"/>
              </a:rPr>
              <a:t>3</a:t>
            </a:r>
            <a:r>
              <a:rPr lang="zh-CN" altLang="en-US" dirty="0">
                <a:sym typeface="+mn-lt"/>
              </a:rPr>
              <a:t>、检索方式</a:t>
            </a:r>
            <a:r>
              <a:rPr lang="en-US" altLang="zh-CN" dirty="0">
                <a:sym typeface="+mn-lt"/>
              </a:rPr>
              <a:t>——</a:t>
            </a:r>
            <a:r>
              <a:rPr lang="zh-CN" altLang="en-US" dirty="0">
                <a:sym typeface="+mn-lt"/>
              </a:rPr>
              <a:t>专业检索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86C00C5-DE19-47DF-AAF5-8A75E8C93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49" y="882153"/>
            <a:ext cx="11561905" cy="59758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3">
            <a:extLst>
              <a:ext uri="{FF2B5EF4-FFF2-40B4-BE49-F238E27FC236}">
                <a16:creationId xmlns:a16="http://schemas.microsoft.com/office/drawing/2014/main" xmlns="" id="{871B0BEA-42AD-450F-8DED-23649FD63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45" y="351432"/>
            <a:ext cx="4339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76717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ym typeface="+mn-lt"/>
              </a:rPr>
              <a:t>3</a:t>
            </a:r>
            <a:r>
              <a:rPr lang="zh-CN" altLang="en-US" dirty="0">
                <a:sym typeface="+mn-lt"/>
              </a:rPr>
              <a:t>、检索方式</a:t>
            </a:r>
            <a:r>
              <a:rPr lang="en-US" altLang="zh-CN" dirty="0">
                <a:sym typeface="+mn-lt"/>
              </a:rPr>
              <a:t>——</a:t>
            </a:r>
            <a:r>
              <a:rPr lang="zh-CN" altLang="en-US" dirty="0">
                <a:sym typeface="+mn-lt"/>
              </a:rPr>
              <a:t>作者发文检索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6434440-A159-4E54-A3F9-8FF0356F3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9" y="957544"/>
            <a:ext cx="11714286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37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29F5026-DE62-4AD0-BD01-F5A5B791E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2" y="767602"/>
            <a:ext cx="11533333" cy="5952381"/>
          </a:xfrm>
          <a:prstGeom prst="rect">
            <a:avLst/>
          </a:prstGeom>
        </p:spPr>
      </p:pic>
      <p:sp>
        <p:nvSpPr>
          <p:cNvPr id="7" name="文本框 23">
            <a:extLst>
              <a:ext uri="{FF2B5EF4-FFF2-40B4-BE49-F238E27FC236}">
                <a16:creationId xmlns:a16="http://schemas.microsoft.com/office/drawing/2014/main" xmlns="" id="{02790C5C-DA29-419D-8084-34AEAA28D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45" y="351432"/>
            <a:ext cx="3877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76717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ym typeface="+mn-lt"/>
              </a:rPr>
              <a:t>3</a:t>
            </a:r>
            <a:r>
              <a:rPr lang="zh-CN" altLang="en-US" dirty="0">
                <a:sym typeface="+mn-lt"/>
              </a:rPr>
              <a:t>、检索方式</a:t>
            </a:r>
            <a:r>
              <a:rPr lang="en-US" altLang="zh-CN" dirty="0">
                <a:sym typeface="+mn-lt"/>
              </a:rPr>
              <a:t>——</a:t>
            </a:r>
            <a:r>
              <a:rPr lang="zh-CN" altLang="en-US" dirty="0">
                <a:sym typeface="+mn-lt"/>
              </a:rPr>
              <a:t>句子检索 </a:t>
            </a:r>
          </a:p>
        </p:txBody>
      </p:sp>
    </p:spTree>
    <p:extLst>
      <p:ext uri="{BB962C8B-B14F-4D97-AF65-F5344CB8AC3E}">
        <p14:creationId xmlns:p14="http://schemas.microsoft.com/office/powerpoint/2010/main" val="2875682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B1BEE38-0717-4AB2-9168-27298C7F3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24" y="793186"/>
            <a:ext cx="11580952" cy="6064814"/>
          </a:xfrm>
          <a:prstGeom prst="rect">
            <a:avLst/>
          </a:prstGeom>
        </p:spPr>
      </p:pic>
      <p:sp>
        <p:nvSpPr>
          <p:cNvPr id="6" name="文本框 23">
            <a:extLst>
              <a:ext uri="{FF2B5EF4-FFF2-40B4-BE49-F238E27FC236}">
                <a16:creationId xmlns:a16="http://schemas.microsoft.com/office/drawing/2014/main" xmlns="" id="{4EAF6FFC-64A0-48CC-8B93-1E27E5300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45" y="351432"/>
            <a:ext cx="3108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76717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ym typeface="+mn-lt"/>
              </a:rPr>
              <a:t>4</a:t>
            </a:r>
            <a:r>
              <a:rPr lang="zh-CN" altLang="en-US" dirty="0">
                <a:sym typeface="+mn-lt"/>
              </a:rPr>
              <a:t>、文献筛选</a:t>
            </a:r>
            <a:r>
              <a:rPr lang="en-US" altLang="zh-CN" dirty="0">
                <a:sym typeface="+mn-lt"/>
              </a:rPr>
              <a:t>——</a:t>
            </a:r>
            <a:r>
              <a:rPr lang="zh-CN" altLang="en-US" dirty="0">
                <a:sym typeface="+mn-lt"/>
              </a:rPr>
              <a:t>分组</a:t>
            </a:r>
          </a:p>
        </p:txBody>
      </p:sp>
    </p:spTree>
    <p:extLst>
      <p:ext uri="{BB962C8B-B14F-4D97-AF65-F5344CB8AC3E}">
        <p14:creationId xmlns:p14="http://schemas.microsoft.com/office/powerpoint/2010/main" val="11319522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20153511"/>
  <p:tag name="MH_LIBRARY" val="CONTENTS"/>
  <p:tag name="MH_TYPE" val="ENTRY"/>
  <p:tag name="ID" val="626778"/>
  <p:tag name="MH_ORDER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20153511"/>
  <p:tag name="MH_LIBRARY" val="CONTENTS"/>
  <p:tag name="MH_TYPE" val="NUMBER"/>
  <p:tag name="ID" val="626778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20153511"/>
  <p:tag name="MH_LIBRARY" val="CONTENTS"/>
  <p:tag name="MH_TYPE" val="ENTRY"/>
  <p:tag name="ID" val="626778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20153511"/>
  <p:tag name="MH_LIBRARY" val="CONTENTS"/>
  <p:tag name="MH_TYPE" val="NUMBER"/>
  <p:tag name="ID" val="626778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20153511"/>
  <p:tag name="MH_LIBRARY" val="CONTENTS"/>
  <p:tag name="MH_TYPE" val="ENTRY"/>
  <p:tag name="ID" val="626778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20153511"/>
  <p:tag name="MH_LIBRARY" val="CONTENTS"/>
  <p:tag name="MH_TYPE" val="NUMBER"/>
  <p:tag name="ID" val="626778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20153511"/>
  <p:tag name="MH_LIBRARY" val="CONTENTS"/>
  <p:tag name="MH_TYPE" val="ENTRY"/>
  <p:tag name="ID" val="626778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20153511"/>
  <p:tag name="MH_LIBRARY" val="CONTENTS"/>
  <p:tag name="MH_TYPE" val="NUMBER"/>
  <p:tag name="ID" val="626778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20153511"/>
  <p:tag name="MH_LIBRARY" val="CONTENTS"/>
  <p:tag name="MH_TYPE" val="OTHERS"/>
  <p:tag name="ID" val="6267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20153511"/>
  <p:tag name="MH_LIBRARY" val="CONTENTS"/>
  <p:tag name="MH_TYPE" val="OTHERS"/>
  <p:tag name="ID" val="6267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20153511"/>
  <p:tag name="MH_LIBRARY" val="CONTENTS"/>
  <p:tag name="MH_TYPE" val="NUMBER"/>
  <p:tag name="ID" val="626778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20153511"/>
  <p:tag name="MH_LIBRARY" val="CONTENTS"/>
  <p:tag name="MH_TYPE" val="NUMBER"/>
  <p:tag name="ID" val="626778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20153511"/>
  <p:tag name="MH_LIBRARY" val="CONTENTS"/>
  <p:tag name="MH_TYPE" val="ENTRY"/>
  <p:tag name="ID" val="626778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20153511"/>
  <p:tag name="MH_LIBRARY" val="CONTENTS"/>
  <p:tag name="MH_TYPE" val="ENTRY"/>
  <p:tag name="ID" val="626778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20153511"/>
  <p:tag name="MH_LIBRARY" val="CONTENTS"/>
  <p:tag name="MH_TYPE" val="NUMBER"/>
  <p:tag name="ID" val="626778"/>
  <p:tag name="MH_ORDER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920153511"/>
  <p:tag name="MH_LIBRARY" val="CONTENTS"/>
  <p:tag name="MH_TYPE" val="ENTRY"/>
  <p:tag name="ID" val="626778"/>
  <p:tag name="MH_ORDER" val="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4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4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000120150407A02PWBG">
  <a:themeElements>
    <a:clrScheme name="A000120150407A02PWBG 1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0CB692"/>
      </a:accent1>
      <a:accent2>
        <a:srgbClr val="358CC1"/>
      </a:accent2>
      <a:accent3>
        <a:srgbClr val="FFFFFF"/>
      </a:accent3>
      <a:accent4>
        <a:srgbClr val="505050"/>
      </a:accent4>
      <a:accent5>
        <a:srgbClr val="AAD7C7"/>
      </a:accent5>
      <a:accent6>
        <a:srgbClr val="2F7EAF"/>
      </a:accent6>
      <a:hlink>
        <a:srgbClr val="00B0F0"/>
      </a:hlink>
      <a:folHlink>
        <a:srgbClr val="AFB2B4"/>
      </a:folHlink>
    </a:clrScheme>
    <a:fontScheme name="A000120150407A02PWBG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A000120150407A02PWBG 1">
        <a:dk1>
          <a:srgbClr val="5F5F5F"/>
        </a:dk1>
        <a:lt1>
          <a:srgbClr val="FFFFFF"/>
        </a:lt1>
        <a:dk2>
          <a:srgbClr val="5F5F5F"/>
        </a:dk2>
        <a:lt2>
          <a:srgbClr val="FFFFFF"/>
        </a:lt2>
        <a:accent1>
          <a:srgbClr val="0CB692"/>
        </a:accent1>
        <a:accent2>
          <a:srgbClr val="358CC1"/>
        </a:accent2>
        <a:accent3>
          <a:srgbClr val="FFFFFF"/>
        </a:accent3>
        <a:accent4>
          <a:srgbClr val="505050"/>
        </a:accent4>
        <a:accent5>
          <a:srgbClr val="AAD7C7"/>
        </a:accent5>
        <a:accent6>
          <a:srgbClr val="2F7EAF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1061</Words>
  <Application>Microsoft Office PowerPoint</Application>
  <PresentationFormat>自定义</PresentationFormat>
  <Paragraphs>140</Paragraphs>
  <Slides>56</Slides>
  <Notes>8</Notes>
  <HiddenSlides>0</HiddenSlides>
  <MMClips>0</MMClips>
  <ScaleCrop>false</ScaleCrop>
  <HeadingPairs>
    <vt:vector size="4" baseType="variant">
      <vt:variant>
        <vt:lpstr>主题</vt:lpstr>
      </vt:variant>
      <vt:variant>
        <vt:i4>5</vt:i4>
      </vt:variant>
      <vt:variant>
        <vt:lpstr>幻灯片标题</vt:lpstr>
      </vt:variant>
      <vt:variant>
        <vt:i4>56</vt:i4>
      </vt:variant>
    </vt:vector>
  </HeadingPairs>
  <TitlesOfParts>
    <vt:vector size="61" baseType="lpstr">
      <vt:lpstr>Office 主题​​</vt:lpstr>
      <vt:lpstr>3_Office 主题​​</vt:lpstr>
      <vt:lpstr>1_Office 主题</vt:lpstr>
      <vt:lpstr>6_Office 主题​​</vt:lpstr>
      <vt:lpstr>A000120150407A02PWBG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E-Study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jhn0328@163.com</dc:creator>
  <cp:lastModifiedBy>User</cp:lastModifiedBy>
  <cp:revision>63</cp:revision>
  <dcterms:created xsi:type="dcterms:W3CDTF">2016-09-28T07:00:00Z</dcterms:created>
  <dcterms:modified xsi:type="dcterms:W3CDTF">2017-12-14T05:48:41Z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